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291" r:id="rId30"/>
    <p:sldId id="292" r:id="rId31"/>
    <p:sldId id="298" r:id="rId32"/>
    <p:sldId id="297" r:id="rId33"/>
  </p:sldIdLst>
  <p:sldSz cx="18288000" cy="10287000"/>
  <p:notesSz cx="6858000" cy="9144000"/>
  <p:embeddedFontLst>
    <p:embeddedFont>
      <p:font typeface="Cormorant Garamond Bold" panose="020B0604020202020204" charset="0"/>
      <p:regular r:id="rId35"/>
    </p:embeddedFont>
    <p:embeddedFont>
      <p:font typeface="Quicksan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9999"/>
    <a:srgbClr val="FF9966"/>
    <a:srgbClr val="F47914"/>
    <a:srgbClr val="F79B4F"/>
    <a:srgbClr val="FFFF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22" autoAdjust="0"/>
  </p:normalViewPr>
  <p:slideViewPr>
    <p:cSldViewPr>
      <p:cViewPr varScale="1">
        <p:scale>
          <a:sx n="53" d="100"/>
          <a:sy n="53" d="100"/>
        </p:scale>
        <p:origin x="84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05C67-15CD-491D-90A9-3A13884CF51C}" type="datetimeFigureOut">
              <a:rPr lang="it-IT" smtClean="0"/>
              <a:t>12/03/2025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A0348-0DB2-4B1E-AE72-022F062822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245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A0348-0DB2-4B1E-AE72-022F0628227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41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A0348-0DB2-4B1E-AE72-022F0628227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8024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A0348-0DB2-4B1E-AE72-022F0628227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575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0EA2-0F08-57AE-B80B-86AAD62E8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DB6A8D-E16C-806F-B676-13C60A0B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A527B6B-D266-C84A-04DF-A7DF0860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6FD597-D691-FF93-E40D-9E8CAC82D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A0348-0DB2-4B1E-AE72-022F0628227D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59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svg"/><Relationship Id="rId7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8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5.sv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4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028700" y="807892"/>
            <a:ext cx="3574199" cy="1030356"/>
          </a:xfrm>
          <a:custGeom>
            <a:avLst/>
            <a:gdLst/>
            <a:ahLst/>
            <a:cxnLst/>
            <a:rect l="l" t="t" r="r" b="b"/>
            <a:pathLst>
              <a:path w="3574199" h="1030356">
                <a:moveTo>
                  <a:pt x="0" y="0"/>
                </a:moveTo>
                <a:lnTo>
                  <a:pt x="3574199" y="0"/>
                </a:lnTo>
                <a:lnTo>
                  <a:pt x="3574199" y="1030356"/>
                </a:lnTo>
                <a:lnTo>
                  <a:pt x="0" y="1030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69" b="-170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43764" y="3019469"/>
            <a:ext cx="16229942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FLIGHTS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64487" y="7710014"/>
            <a:ext cx="6988496" cy="52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AURORA TOMA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2179" y="7062841"/>
            <a:ext cx="11643643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BIG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DBA61F-671A-3D32-4EEC-4BC17BA8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1728AFAD-EC1F-B0D2-BE55-43C53B37D378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99C09F5A-10F6-859E-3640-E1DC24F5C395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B26406D5-D260-7176-5061-54395C123932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A7C94E1-21FC-3C23-AF48-A67AB2A6794E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DCAD5F37-7406-515F-C45B-3F4BB52D5377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DB33A36-5EE5-9FB8-E7A6-C5B980E7560E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9839381B-0F6A-2BB3-B434-BB26D2A00238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rgbClr val="FFCC99"/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74F7D4D2-F659-D75F-B62E-C22B615734C4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80040DE-A31B-6F38-FEC4-78F1A4E4CF7B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F0E32845-E859-C46D-A6D8-B38A4FB022D9}"/>
              </a:ext>
            </a:extLst>
          </p:cNvPr>
          <p:cNvSpPr txBox="1"/>
          <p:nvPr/>
        </p:nvSpPr>
        <p:spPr>
          <a:xfrm>
            <a:off x="2361590" y="377298"/>
            <a:ext cx="12210432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2.3 DATA QUALITY VERIFICATION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F8AFAC7-C540-E936-27CD-F124835994FB}"/>
              </a:ext>
            </a:extLst>
          </p:cNvPr>
          <p:cNvSpPr txBox="1"/>
          <p:nvPr/>
        </p:nvSpPr>
        <p:spPr>
          <a:xfrm>
            <a:off x="2361590" y="1575994"/>
            <a:ext cx="11666101" cy="508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to evaluate the quality of the dataset to ensure its suitability for analysis.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Quality Report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including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Summary of Finding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such as accuracy, completeness, consistency, and up-to-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dateness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;</a:t>
            </a:r>
          </a:p>
          <a:p>
            <a:pPr marL="971550" lvl="1" indent="-51435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Identification of Data Quality Problems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such as missing values, inaccuracies, or inconsistencies;</a:t>
            </a:r>
          </a:p>
          <a:p>
            <a:pPr marL="971550" lvl="1" indent="-51435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Discussion of Potential Solutions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to address these issues.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134947B-E2C4-D22B-75D8-79DFC58830C7}"/>
              </a:ext>
            </a:extLst>
          </p:cNvPr>
          <p:cNvGrpSpPr/>
          <p:nvPr/>
        </p:nvGrpSpPr>
        <p:grpSpPr>
          <a:xfrm>
            <a:off x="-536814" y="0"/>
            <a:ext cx="1478219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FB060463-4ABC-1333-0C56-2B1969851273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84F68025-6B48-DF47-AFDC-47023ED0F0F6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12" name="Freeform 5">
            <a:extLst>
              <a:ext uri="{FF2B5EF4-FFF2-40B4-BE49-F238E27FC236}">
                <a16:creationId xmlns:a16="http://schemas.microsoft.com/office/drawing/2014/main" id="{B876E987-9DA7-5447-71E9-07092165B20C}"/>
              </a:ext>
            </a:extLst>
          </p:cNvPr>
          <p:cNvSpPr/>
          <p:nvPr/>
        </p:nvSpPr>
        <p:spPr>
          <a:xfrm rot="11423768">
            <a:off x="4722474" y="3762812"/>
            <a:ext cx="14554434" cy="8222655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0FB40D50-F9D6-BC11-D3A6-ACE8D8A82F2F}"/>
              </a:ext>
            </a:extLst>
          </p:cNvPr>
          <p:cNvSpPr/>
          <p:nvPr/>
        </p:nvSpPr>
        <p:spPr>
          <a:xfrm rot="1074780">
            <a:off x="14979842" y="800025"/>
            <a:ext cx="2017246" cy="187442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885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6335DE-B52B-BA26-3A91-80B890DF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E0AAE8F9-144F-8CDD-EDD4-4149F49281C5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A0582369-41F1-9C2B-1150-23466C5A2B8F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24CD7D76-01DD-4368-AD5B-E83D3445C4EE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5601A4A-6D4C-E937-748A-9404F302F334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53C17D0A-FF96-FC4A-41F0-4B9D0D7965BB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8D35AC8B-97D0-FE01-11DD-383E53B66A44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91C644F-BBB1-CDE0-827C-DA0EAFFCA65F}"/>
              </a:ext>
            </a:extLst>
          </p:cNvPr>
          <p:cNvGrpSpPr/>
          <p:nvPr/>
        </p:nvGrpSpPr>
        <p:grpSpPr>
          <a:xfrm>
            <a:off x="-1760220" y="-38100"/>
            <a:ext cx="26014680" cy="10287000"/>
            <a:chOff x="-3801119" y="0"/>
            <a:chExt cx="5726695" cy="6858000"/>
          </a:xfrm>
          <a:solidFill>
            <a:srgbClr val="FFCC99"/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46F76959-1D66-7EE0-919B-B73E3A0FB103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B9D17989-5AA5-305D-8AD6-50C50B655BDC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AA4A6B7A-870D-71CC-2070-AB4A2E257471}"/>
              </a:ext>
            </a:extLst>
          </p:cNvPr>
          <p:cNvSpPr txBox="1"/>
          <p:nvPr/>
        </p:nvSpPr>
        <p:spPr>
          <a:xfrm>
            <a:off x="2399689" y="377298"/>
            <a:ext cx="14079636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2.3 DATA QUALITY VERIFICATION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Summary of Findings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7AA098A8-26A5-CBB4-BF78-154DF02E8E56}"/>
              </a:ext>
            </a:extLst>
          </p:cNvPr>
          <p:cNvSpPr txBox="1"/>
          <p:nvPr/>
        </p:nvSpPr>
        <p:spPr>
          <a:xfrm>
            <a:off x="2399689" y="2822712"/>
            <a:ext cx="11666101" cy="2522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Accuracy and up-to-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dateness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of the data considered implicit;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Check for the presence of null values applied; 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Consistency checks performed to ensure that the values in specific columns adhered to the formats specified in the data description report.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7446778-98D8-52EC-4536-64446CE4FC52}"/>
              </a:ext>
            </a:extLst>
          </p:cNvPr>
          <p:cNvGrpSpPr/>
          <p:nvPr/>
        </p:nvGrpSpPr>
        <p:grpSpPr>
          <a:xfrm>
            <a:off x="-536814" y="0"/>
            <a:ext cx="1478219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5B8D12B1-9B07-605E-8890-6A2F61035973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2414B4FE-7239-7F08-1C1C-889DC325111A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12" name="Freeform 5">
            <a:extLst>
              <a:ext uri="{FF2B5EF4-FFF2-40B4-BE49-F238E27FC236}">
                <a16:creationId xmlns:a16="http://schemas.microsoft.com/office/drawing/2014/main" id="{77D44479-C943-DED7-7F2C-699892AB63D1}"/>
              </a:ext>
            </a:extLst>
          </p:cNvPr>
          <p:cNvSpPr/>
          <p:nvPr/>
        </p:nvSpPr>
        <p:spPr>
          <a:xfrm rot="11423768">
            <a:off x="4676833" y="3856725"/>
            <a:ext cx="13547664" cy="7848074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79601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8670F-E035-F08A-4D34-589114422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6AE3DD9B-3CA2-5BEA-2B44-05E828BA7302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5D3A2553-B329-1B58-35EC-B01E4A5CE453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985D7988-F921-45C7-64CB-9B1CB528400E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CDF8F18-97A1-A724-FB3D-3F5FB52BD1F8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CD9D957D-28C2-AEFD-D2EA-44EB16497E38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C8C5881-58E0-FB61-7588-06EC04A70005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3998833E-025F-1B83-83B8-7C0A6F038754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rgbClr val="FFCC99"/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0EB63131-65E8-C28E-585A-4E38F01DF7EF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094DFE3C-561A-8FB7-B853-6301D404F389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DF26A305-135B-535B-A3DB-220F832D5190}"/>
              </a:ext>
            </a:extLst>
          </p:cNvPr>
          <p:cNvSpPr txBox="1"/>
          <p:nvPr/>
        </p:nvSpPr>
        <p:spPr>
          <a:xfrm>
            <a:off x="1791317" y="316549"/>
            <a:ext cx="12362832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2.3 DATA QUALITY VERIFICATION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Identification of Data Quality Problems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AB733767-99F8-E58C-1723-36BA245516E1}"/>
              </a:ext>
            </a:extLst>
          </p:cNvPr>
          <p:cNvSpPr txBox="1"/>
          <p:nvPr/>
        </p:nvSpPr>
        <p:spPr>
          <a:xfrm>
            <a:off x="1791317" y="2822712"/>
            <a:ext cx="11532823" cy="611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Completeness not guaranteed;</a:t>
            </a: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Consistency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There are no values different from 0 or 1 in CANCELLED and DIVERTED columns; 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All values in FL_DATE column are coherent with ‘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yyyy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-mm-dd’ format; 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All values in CRS_DEP_TIME column are coherent with ‘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hhmm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’ format; 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There are non valid values in CRS_ARR_TIME column (fourteen values equal to ‘2400’, that should correspond to ‘0000’); 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DEP_TIME and ARR_TIME columns contain many non coherent values (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NaN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values - ‘2400.0’ values).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6CBA0156-FD9C-E111-23B2-030C2794781C}"/>
              </a:ext>
            </a:extLst>
          </p:cNvPr>
          <p:cNvGrpSpPr/>
          <p:nvPr/>
        </p:nvGrpSpPr>
        <p:grpSpPr>
          <a:xfrm>
            <a:off x="-536814" y="0"/>
            <a:ext cx="1478219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CBAF71F9-B8CE-6502-3DC8-777204816B85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6956647E-7E6D-0454-8169-6AFEFE507D0A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pic>
        <p:nvPicPr>
          <p:cNvPr id="14" name="Immagine 13" descr="Immagine che contiene testo, menu, documento, schermata&#10;&#10;Il contenuto generato dall'IA potrebbe non essere corretto.">
            <a:extLst>
              <a:ext uri="{FF2B5EF4-FFF2-40B4-BE49-F238E27FC236}">
                <a16:creationId xmlns:a16="http://schemas.microsoft.com/office/drawing/2014/main" id="{E0F73EC8-DBE8-C5D5-49F9-05DC0A7A3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514" y="2822712"/>
            <a:ext cx="4106162" cy="71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2169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80938-68CB-B173-2F6D-94C06FA57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1BF5BC2-0D21-CDEF-1BB9-9B26EEF75A62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BE2BD407-F923-4A86-8977-BBC33E19A591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0A67632D-3876-9B97-1019-E7043159A676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FBCB1F8-1458-97D1-6E86-C449B928F11A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36F96362-D34A-B28A-9DAC-B2671B0B0328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853E915F-8477-0A5B-95C6-BE515DC64090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7BCA6734-B875-D658-3399-2133D618EF23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rgbClr val="FFCC99"/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52FD9B97-3250-FF05-9B4C-B0583A2A6335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627C8F3-978E-3293-4B6D-83370E91C239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C30A70C0-23ED-155B-B38D-FEA0B5AF2889}"/>
              </a:ext>
            </a:extLst>
          </p:cNvPr>
          <p:cNvSpPr txBox="1"/>
          <p:nvPr/>
        </p:nvSpPr>
        <p:spPr>
          <a:xfrm>
            <a:off x="1810368" y="316549"/>
            <a:ext cx="14079636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2.3 DATA QUALITY VERIFICATION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Potential Solutions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FC0C0593-D0D6-3937-34CF-E69E5F2EE535}"/>
              </a:ext>
            </a:extLst>
          </p:cNvPr>
          <p:cNvSpPr txBox="1"/>
          <p:nvPr/>
        </p:nvSpPr>
        <p:spPr>
          <a:xfrm>
            <a:off x="1810368" y="2822712"/>
            <a:ext cx="11666101" cy="508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Issues related to </a:t>
            </a: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missing values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Delete useless columns containing most null values (DELAY_DUE_&lt;something&gt; and CANCELLATION_CODE); 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Delete useless columns with respect to the main goal defined for this project (TAXI_OUT and TAXI_IN); 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Delete remaining rows containing 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NaN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values (their amount represents only a small percentage of the entire dataset). </a:t>
            </a: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Issues related to </a:t>
            </a: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consistency lack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Conversion of ‘2400’ values into ‘0000’ for both CRS_ARR_TIME and ARR_TIME columns.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3E93E8B5-07B9-B1FC-4DDD-E8E57D631846}"/>
              </a:ext>
            </a:extLst>
          </p:cNvPr>
          <p:cNvGrpSpPr/>
          <p:nvPr/>
        </p:nvGrpSpPr>
        <p:grpSpPr>
          <a:xfrm>
            <a:off x="-536814" y="0"/>
            <a:ext cx="1478219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702E9824-B9C6-3D9C-0C72-5B217EF8FEAB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46C0BDD6-172D-9C0E-D308-F0D6480F4FC3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73DEE244-8A63-08AE-8636-28DAF1375F15}"/>
              </a:ext>
            </a:extLst>
          </p:cNvPr>
          <p:cNvSpPr txBox="1"/>
          <p:nvPr/>
        </p:nvSpPr>
        <p:spPr>
          <a:xfrm>
            <a:off x="-13119943" y="1728630"/>
            <a:ext cx="8933832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 DATA EXPLORATION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B6FC30B9-4D95-16D3-6FEF-9F2D24DF97DC}"/>
              </a:ext>
            </a:extLst>
          </p:cNvPr>
          <p:cNvSpPr txBox="1"/>
          <p:nvPr/>
        </p:nvSpPr>
        <p:spPr>
          <a:xfrm>
            <a:off x="-13119943" y="3139261"/>
            <a:ext cx="11666101" cy="3035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the understanding the structure, quality, and patterns </a:t>
            </a: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within a dataset. </a:t>
            </a:r>
          </a:p>
          <a:p>
            <a:pPr lvl="0">
              <a:lnSpc>
                <a:spcPts val="4000"/>
              </a:lnSpc>
            </a:pPr>
            <a:endParaRPr lang="en-US" sz="28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</a:p>
          <a:p>
            <a:pPr lvl="0">
              <a:lnSpc>
                <a:spcPts val="4000"/>
              </a:lnSpc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Exploration Report: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contains insights related to analyzed </a:t>
            </a: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features, separating them into categorical and quantitative ones.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83A231C-0A74-F213-B83E-5737DED53DEE}"/>
              </a:ext>
            </a:extLst>
          </p:cNvPr>
          <p:cNvSpPr/>
          <p:nvPr/>
        </p:nvSpPr>
        <p:spPr>
          <a:xfrm rot="11423768">
            <a:off x="4453129" y="5708342"/>
            <a:ext cx="13052284" cy="6880592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481094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EE06A6-B107-E586-EE24-B138669B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A5861274-8061-F9F4-6D16-A606B9D6D75F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9F020CDA-8373-1A06-C000-5ED7C6AC90D6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C73AB939-B096-0E21-6AEF-AECD46B53DC3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445754D-52F8-159E-511D-6D41A1920A27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0FA2E22C-998A-9AB8-2A6F-B0756A13A4B7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FCD7CA91-DB08-79F1-45CC-23F8665C00CD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D58FF9E5-0EBA-DE55-EEAF-D34157A846B6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108F0810-1F9F-1303-6C85-A19BE5BD79FE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13638BE0-D4E9-4299-27E0-3454AEF66CD4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F1C85D86-19E6-C519-A842-C12978D16293}"/>
              </a:ext>
            </a:extLst>
          </p:cNvPr>
          <p:cNvGrpSpPr/>
          <p:nvPr/>
        </p:nvGrpSpPr>
        <p:grpSpPr>
          <a:xfrm>
            <a:off x="-1478218" y="0"/>
            <a:ext cx="26090818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D655B919-C5CF-B011-703A-C3151785C625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5C16D404-1BB4-87B8-4C84-1F25A8C7FE5A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6F135CE9-69E2-C47A-1C4A-0125792102D8}"/>
              </a:ext>
            </a:extLst>
          </p:cNvPr>
          <p:cNvSpPr txBox="1"/>
          <p:nvPr/>
        </p:nvSpPr>
        <p:spPr>
          <a:xfrm>
            <a:off x="1810368" y="316549"/>
            <a:ext cx="8933832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 DATA EXPLORATION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8F90A305-FE49-B2B6-FAAF-E697AA795546}"/>
              </a:ext>
            </a:extLst>
          </p:cNvPr>
          <p:cNvSpPr txBox="1"/>
          <p:nvPr/>
        </p:nvSpPr>
        <p:spPr>
          <a:xfrm>
            <a:off x="1810368" y="1727180"/>
            <a:ext cx="11666101" cy="3035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to understand the structure, quality, and patterns </a:t>
            </a: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within a dataset. </a:t>
            </a:r>
          </a:p>
          <a:p>
            <a:pPr lvl="0">
              <a:lnSpc>
                <a:spcPts val="4000"/>
              </a:lnSpc>
            </a:pPr>
            <a:endParaRPr lang="en-US" sz="28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</a:p>
          <a:p>
            <a:pPr lvl="0">
              <a:lnSpc>
                <a:spcPts val="4000"/>
              </a:lnSpc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Exploration Report: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contains insights related to analyzed </a:t>
            </a: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features, separating them into categorical and quantitative ones.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F009E7E-D604-5237-A8B7-646205D4CEC5}"/>
              </a:ext>
            </a:extLst>
          </p:cNvPr>
          <p:cNvSpPr/>
          <p:nvPr/>
        </p:nvSpPr>
        <p:spPr>
          <a:xfrm rot="12292697" flipH="1" flipV="1">
            <a:off x="2816775" y="3840317"/>
            <a:ext cx="14392604" cy="10113863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050BFAD-AE5E-D32A-A67C-D73D5E5AF0AD}"/>
              </a:ext>
            </a:extLst>
          </p:cNvPr>
          <p:cNvGrpSpPr/>
          <p:nvPr/>
        </p:nvGrpSpPr>
        <p:grpSpPr>
          <a:xfrm rot="963341">
            <a:off x="13373315" y="315308"/>
            <a:ext cx="4264599" cy="3451916"/>
            <a:chOff x="1208948" y="5156674"/>
            <a:chExt cx="6440048" cy="4780068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E65EDDCE-5229-575C-7DF7-097482BA440F}"/>
                </a:ext>
              </a:extLst>
            </p:cNvPr>
            <p:cNvSpPr/>
            <p:nvPr/>
          </p:nvSpPr>
          <p:spPr>
            <a:xfrm rot="21307985" flipH="1">
              <a:off x="3466463" y="5156674"/>
              <a:ext cx="2502139" cy="1626382"/>
            </a:xfrm>
            <a:custGeom>
              <a:avLst/>
              <a:gdLst/>
              <a:ahLst/>
              <a:cxnLst/>
              <a:rect l="l" t="t" r="r" b="b"/>
              <a:pathLst>
                <a:path w="2238581" h="1626382">
                  <a:moveTo>
                    <a:pt x="0" y="0"/>
                  </a:moveTo>
                  <a:lnTo>
                    <a:pt x="2238581" y="0"/>
                  </a:lnTo>
                  <a:lnTo>
                    <a:pt x="2238581" y="1626382"/>
                  </a:lnTo>
                  <a:lnTo>
                    <a:pt x="0" y="1626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27BE2CED-FFF1-2F75-FAAC-AF6F5FC9B451}"/>
                </a:ext>
              </a:extLst>
            </p:cNvPr>
            <p:cNvSpPr/>
            <p:nvPr/>
          </p:nvSpPr>
          <p:spPr>
            <a:xfrm rot="21109398">
              <a:off x="1208948" y="6440555"/>
              <a:ext cx="3450025" cy="3496187"/>
            </a:xfrm>
            <a:custGeom>
              <a:avLst/>
              <a:gdLst/>
              <a:ahLst/>
              <a:cxnLst/>
              <a:rect l="l" t="t" r="r" b="b"/>
              <a:pathLst>
                <a:path w="3859723" h="4114800">
                  <a:moveTo>
                    <a:pt x="0" y="0"/>
                  </a:moveTo>
                  <a:lnTo>
                    <a:pt x="3859723" y="0"/>
                  </a:lnTo>
                  <a:lnTo>
                    <a:pt x="385972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D894FFA-C5BD-7FF2-D1EE-ACEE57A71A23}"/>
                </a:ext>
              </a:extLst>
            </p:cNvPr>
            <p:cNvSpPr/>
            <p:nvPr/>
          </p:nvSpPr>
          <p:spPr>
            <a:xfrm rot="524370">
              <a:off x="5146857" y="6617940"/>
              <a:ext cx="2502139" cy="2188752"/>
            </a:xfrm>
            <a:custGeom>
              <a:avLst/>
              <a:gdLst/>
              <a:ahLst/>
              <a:cxnLst/>
              <a:rect l="l" t="t" r="r" b="b"/>
              <a:pathLst>
                <a:path w="4047467" h="4114800">
                  <a:moveTo>
                    <a:pt x="0" y="0"/>
                  </a:moveTo>
                  <a:lnTo>
                    <a:pt x="4047467" y="0"/>
                  </a:lnTo>
                  <a:lnTo>
                    <a:pt x="404746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11248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431AB-9291-EA6D-E811-F4C6BE762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D4D0CF5B-B8F1-BA0C-D379-607913B3C5E3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C19F7216-A9FE-B9C3-452D-5CDCC4D5595D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115D7AF4-D5EA-7700-951D-43136B073746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1282332-7A5C-397C-75D9-E3CECB83910F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94073346-8D4E-5A95-21F1-3E1AC44419AD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048320C0-98EA-C3AF-A2F8-1B2532FA54CD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5B7A117A-F560-FFE7-2093-916868566469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5C90AC52-13BE-26A1-870D-D26E78897C2B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2EB72B2A-0F1E-1C50-609B-72EAAB846E5E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BE52198-9F3C-EFF2-93F7-8EBC1DA9570B}"/>
              </a:ext>
            </a:extLst>
          </p:cNvPr>
          <p:cNvGrpSpPr/>
          <p:nvPr/>
        </p:nvGrpSpPr>
        <p:grpSpPr>
          <a:xfrm>
            <a:off x="-1478218" y="0"/>
            <a:ext cx="26090818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04EEBE0-BF13-5212-BCB4-D11713F5F0D0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A3424F3A-3ABA-6AF0-36E3-5605C041BB97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3A51744D-A5E2-EAE7-CB38-B06A3AAE2887}"/>
              </a:ext>
            </a:extLst>
          </p:cNvPr>
          <p:cNvSpPr txBox="1"/>
          <p:nvPr/>
        </p:nvSpPr>
        <p:spPr>
          <a:xfrm>
            <a:off x="1810368" y="316549"/>
            <a:ext cx="8933832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 DATA EXPLORATION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Categorical Variables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DAEF66A7-514F-49C3-7752-41B87F8ED73C}"/>
              </a:ext>
            </a:extLst>
          </p:cNvPr>
          <p:cNvSpPr txBox="1"/>
          <p:nvPr/>
        </p:nvSpPr>
        <p:spPr>
          <a:xfrm>
            <a:off x="1810368" y="2822712"/>
            <a:ext cx="15539118" cy="4574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Frequency distribution observations: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Consistency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between AIRLINE and AIRLINE_DOT;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Mismatch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between ORIGIN/DEST and ORIGIN_CITY/DEST_CITY (380 unique values in both ORIGIN and DEST columns but only 373 unique values in ORIGIN_CITY and DEST_CITY);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Extremely low-frequency values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for several airport codes, such as ILG (Wilmington, DE), FLO (Florence, SC), and IPT (Williamsport, PA), with fewer than 20 occurrences as either origin or destination;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Uneven Distribution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Major hubs like Atlanta (ATL), Dallas/Fort Worth (DFW), and Chicago (ORD) dominate the data, as expected for large airports. 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2EF05BD9-8372-16B7-0142-49EFF8B6888D}"/>
              </a:ext>
            </a:extLst>
          </p:cNvPr>
          <p:cNvSpPr/>
          <p:nvPr/>
        </p:nvSpPr>
        <p:spPr>
          <a:xfrm rot="10396303" flipV="1">
            <a:off x="11560657" y="-890934"/>
            <a:ext cx="10641862" cy="8258956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9793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6907A1-7ED1-2866-AC57-386EB9A80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3A5B546-06F9-837F-19A6-06B7F8BDAD3F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C26713F7-B75D-BF3B-D76B-36CB557D1FA9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6142C224-06CA-5E7B-0D1A-FEACB3F708E3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DE9A131-9823-42A5-492B-DC9764ED9B55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AF99DC5A-3389-2921-F481-DFC44EF46511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DB9FA340-0E59-A535-A87F-07AADAE7C220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F9E2E6B8-F63A-7444-8C0F-62FC68B53A94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4277748A-6426-A0A0-DF80-89C3E8181864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561FEF0-D345-6F5C-300B-B8B25CEFD43D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29043B81-7570-307C-489A-CD58339F692C}"/>
              </a:ext>
            </a:extLst>
          </p:cNvPr>
          <p:cNvGrpSpPr/>
          <p:nvPr/>
        </p:nvGrpSpPr>
        <p:grpSpPr>
          <a:xfrm>
            <a:off x="-1478218" y="0"/>
            <a:ext cx="26090818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13CE1A25-6D67-77F1-1B8E-384B6A3EE32F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79AA03CF-AEAA-19D4-A7D3-8CE397203D3E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5EEF5637-82A5-86BF-C460-9DAC021BF721}"/>
              </a:ext>
            </a:extLst>
          </p:cNvPr>
          <p:cNvSpPr txBox="1"/>
          <p:nvPr/>
        </p:nvSpPr>
        <p:spPr>
          <a:xfrm>
            <a:off x="1810368" y="316549"/>
            <a:ext cx="10686432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 DATA EXPLORATION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Categorical Variables – Pie Charts</a:t>
            </a:r>
          </a:p>
        </p:txBody>
      </p:sp>
      <p:pic>
        <p:nvPicPr>
          <p:cNvPr id="21" name="Immagine 20" descr="Immagine che contiene testo, schermata, diagramma, cerchio&#10;&#10;Il contenuto generato dall'IA potrebbe non essere corretto.">
            <a:extLst>
              <a:ext uri="{FF2B5EF4-FFF2-40B4-BE49-F238E27FC236}">
                <a16:creationId xmlns:a16="http://schemas.microsoft.com/office/drawing/2014/main" id="{3450C531-AC7C-C7FF-73AC-D1CBB2DD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8" y="3065098"/>
            <a:ext cx="6327996" cy="6269402"/>
          </a:xfrm>
          <a:prstGeom prst="rect">
            <a:avLst/>
          </a:prstGeom>
        </p:spPr>
      </p:pic>
      <p:pic>
        <p:nvPicPr>
          <p:cNvPr id="23" name="Immagine 22" descr="Immagine che contiene schermata, testo, diagramma, cerchio&#10;&#10;Il contenuto generato dall'IA potrebbe non essere corretto.">
            <a:extLst>
              <a:ext uri="{FF2B5EF4-FFF2-40B4-BE49-F238E27FC236}">
                <a16:creationId xmlns:a16="http://schemas.microsoft.com/office/drawing/2014/main" id="{8EA3E3FE-4935-6ADD-0D7A-AB4FB769B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52" y="3096357"/>
            <a:ext cx="5865369" cy="6229113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A33777C2-5D97-76F0-CAC7-DBD847FAF593}"/>
              </a:ext>
            </a:extLst>
          </p:cNvPr>
          <p:cNvSpPr/>
          <p:nvPr/>
        </p:nvSpPr>
        <p:spPr>
          <a:xfrm rot="11423768" flipV="1">
            <a:off x="10959715" y="-623943"/>
            <a:ext cx="10438650" cy="9732438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20046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4C4EE-0D65-2645-C211-AC539A44D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D2F96F91-B477-A7ED-F81A-641636E5DB40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4AF4F1D7-F311-7BAF-CAB0-52C28BB53315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E611F21D-EA91-C648-0DDF-1F5A1950282B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6FB16DD-7755-9ECF-552A-A70B6611B4DF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872539C-918F-5938-9190-5CA1E420D179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2E91810D-50F4-C7EC-C347-31D172A7A8DB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21EF9DB9-9DD7-E470-3FBB-C5623639D08D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FA3B30DD-4B04-78B5-386B-75D83F1FF568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FF05A6B-355A-867A-2FFE-1F3C8DD49045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34628CD-14EF-D586-DD99-F42B493C076D}"/>
              </a:ext>
            </a:extLst>
          </p:cNvPr>
          <p:cNvGrpSpPr/>
          <p:nvPr/>
        </p:nvGrpSpPr>
        <p:grpSpPr>
          <a:xfrm>
            <a:off x="-1478218" y="0"/>
            <a:ext cx="26090818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D7E8BF26-0685-F3D7-F74F-CA35B002726E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1F26E011-8337-7832-F13A-17AB5248B863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ACC2319D-728E-404A-F108-ACB25032FF95}"/>
              </a:ext>
            </a:extLst>
          </p:cNvPr>
          <p:cNvSpPr txBox="1"/>
          <p:nvPr/>
        </p:nvSpPr>
        <p:spPr>
          <a:xfrm>
            <a:off x="1810368" y="316549"/>
            <a:ext cx="8933832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 DATA EXPLORATION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Quantitative Variables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C6CD88B1-040D-C149-E014-CD92D41E2C94}"/>
              </a:ext>
            </a:extLst>
          </p:cNvPr>
          <p:cNvSpPr txBox="1"/>
          <p:nvPr/>
        </p:nvSpPr>
        <p:spPr>
          <a:xfrm>
            <a:off x="1810368" y="2822712"/>
            <a:ext cx="15539118" cy="508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Computation of minimum and maximum values; mean, median, mode, and standard deviation.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General observations: 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Scheduled vs Actual Times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Actual flight durations (ELAPSED_TIME) tend to be slightly shorter than scheduled durations (CRS_ELAPSED_TIME), reflecting adjustments in flight operations.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Delays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Both departure and arrival times show significant variability, with most flights on time or early, but also with extreme delays.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Distance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The dataset predominantly includes short and medium haul flights, with fewer long haul flights. 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5EF86222-2790-9839-A669-DB8513F991F6}"/>
              </a:ext>
            </a:extLst>
          </p:cNvPr>
          <p:cNvSpPr/>
          <p:nvPr/>
        </p:nvSpPr>
        <p:spPr>
          <a:xfrm rot="10424413" flipV="1">
            <a:off x="13281234" y="-1086988"/>
            <a:ext cx="11757238" cy="12460975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85569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8CD8C-9CD1-3C08-7947-D71AA541D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63A7BF7F-A774-3581-C959-B7A0E45DB394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FEA6B333-1A01-9E3D-3E48-DBABA683AAD4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347BBE25-7A18-C5CB-65FB-31AACFDB58C0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7339E2B-53EC-EB5A-B832-E7BC31089E90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D587C499-482D-F7F3-4775-566413C6B885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8FC3C1F-5741-FD84-44CC-C493B38E94D3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E4F9706-6CCE-DF1A-5165-919274352061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223845E1-EA97-72A0-8E2B-70711BC1349B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6775644A-A41F-06C5-15B7-78F63A9FFAEE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D82F8C4-9DE5-05E2-C399-56CCDCBDCDCD}"/>
              </a:ext>
            </a:extLst>
          </p:cNvPr>
          <p:cNvGrpSpPr/>
          <p:nvPr/>
        </p:nvGrpSpPr>
        <p:grpSpPr>
          <a:xfrm>
            <a:off x="-1478218" y="0"/>
            <a:ext cx="26090818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E42599F-3FA3-8906-DADE-48FB4C58BFA9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128FB260-586A-5A08-EF1F-1A1DFB0408F0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1868A2BF-3495-401D-8722-B1C3D462A4F6}"/>
              </a:ext>
            </a:extLst>
          </p:cNvPr>
          <p:cNvSpPr txBox="1"/>
          <p:nvPr/>
        </p:nvSpPr>
        <p:spPr>
          <a:xfrm>
            <a:off x="1810368" y="316549"/>
            <a:ext cx="8933832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 DATA EXPLORATION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Quantitative Variables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437B89CA-B042-9A58-2288-6A9A164C4D2C}"/>
              </a:ext>
            </a:extLst>
          </p:cNvPr>
          <p:cNvSpPr txBox="1"/>
          <p:nvPr/>
        </p:nvSpPr>
        <p:spPr>
          <a:xfrm>
            <a:off x="1810368" y="2822712"/>
            <a:ext cx="15539118" cy="983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Pattern searching applied considering how quickly flight delays vary over the period </a:t>
            </a: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from 1/01/2019, to 31/08/2023, based on the available data.</a:t>
            </a:r>
          </a:p>
        </p:txBody>
      </p:sp>
      <p:pic>
        <p:nvPicPr>
          <p:cNvPr id="13" name="Immagine 12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CE6FC336-E5E9-2E62-6863-3D355AA6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8" y="4119768"/>
            <a:ext cx="13048632" cy="5442395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19E6515D-9166-854D-A350-989B606FF7A2}"/>
              </a:ext>
            </a:extLst>
          </p:cNvPr>
          <p:cNvSpPr/>
          <p:nvPr/>
        </p:nvSpPr>
        <p:spPr>
          <a:xfrm rot="11816291" flipV="1">
            <a:off x="11536640" y="-746451"/>
            <a:ext cx="10438650" cy="9732438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17671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C3E63-FD54-16EF-FDF2-2E44365CD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62B7CE07-FABB-ABE1-DB19-7174CFBBD639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2EFC5E43-59A7-34CF-2AA6-8206668063FF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3D7ACB70-7657-9A4E-A5E4-A961591162CF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6985570-5D0E-3373-BB88-AEA142775365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6C91BA30-0338-6D79-4670-BD4CE47D59C9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70563BB0-C717-45B7-CC39-5982621157B5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32711ECF-CF0B-3037-9AF4-0380116EF98F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355965D2-933B-2D6C-DD27-DD903940EC0D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44E822A-CC98-1556-55DE-7CA757DB6DD7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8FDC555-6BC5-D38C-F8B0-03E714FB69D0}"/>
              </a:ext>
            </a:extLst>
          </p:cNvPr>
          <p:cNvGrpSpPr/>
          <p:nvPr/>
        </p:nvGrpSpPr>
        <p:grpSpPr>
          <a:xfrm>
            <a:off x="-1478218" y="0"/>
            <a:ext cx="26090818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F8E1675B-6467-4C3B-807F-0839425EAAD2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E283208B-32CA-B57F-D279-ADF080E9F82B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F97EC1E1-D300-99B2-B455-6E42A8C85EC2}"/>
              </a:ext>
            </a:extLst>
          </p:cNvPr>
          <p:cNvSpPr txBox="1"/>
          <p:nvPr/>
        </p:nvSpPr>
        <p:spPr>
          <a:xfrm>
            <a:off x="1810367" y="316549"/>
            <a:ext cx="12044647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 DATA EXPLORATION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Quantitative Variables - Scatterplot</a:t>
            </a:r>
          </a:p>
        </p:txBody>
      </p:sp>
      <p:pic>
        <p:nvPicPr>
          <p:cNvPr id="13" name="Immagine 12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466129C4-2BA7-ABDE-937D-81F1789C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2822712"/>
            <a:ext cx="5487676" cy="7038774"/>
          </a:xfrm>
          <a:prstGeom prst="rect">
            <a:avLst/>
          </a:prstGeom>
        </p:spPr>
      </p:pic>
      <p:sp>
        <p:nvSpPr>
          <p:cNvPr id="21" name="TextBox 2">
            <a:extLst>
              <a:ext uri="{FF2B5EF4-FFF2-40B4-BE49-F238E27FC236}">
                <a16:creationId xmlns:a16="http://schemas.microsoft.com/office/drawing/2014/main" id="{752EE1F3-BF3D-C609-476F-4E4DF6F7C257}"/>
              </a:ext>
            </a:extLst>
          </p:cNvPr>
          <p:cNvSpPr txBox="1"/>
          <p:nvPr/>
        </p:nvSpPr>
        <p:spPr>
          <a:xfrm>
            <a:off x="1810368" y="2822712"/>
            <a:ext cx="9140261" cy="4061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most significant relationship is observed between DEP_DELAY and ARR_DELAY, where a clear linear trend is evident (it’s common knowledge). 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Instead, variables such as AIR_TIME, DISTANCE, and CRS_ELAPSED_TIME exhibit weak or no correlation with departure delays, indicating that they may not be useful as primary predictors.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D1EB9A5-CA25-7ED7-7D2B-24019B9339B7}"/>
              </a:ext>
            </a:extLst>
          </p:cNvPr>
          <p:cNvSpPr/>
          <p:nvPr/>
        </p:nvSpPr>
        <p:spPr>
          <a:xfrm rot="11277661" flipV="1">
            <a:off x="12571207" y="129122"/>
            <a:ext cx="10811348" cy="9657036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76754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6227" y="3150625"/>
            <a:ext cx="13095546" cy="426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99"/>
              </a:lnSpc>
            </a:pPr>
            <a:r>
              <a:rPr lang="en-US" sz="39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Exploit the CRISP-DM (</a:t>
            </a:r>
            <a:r>
              <a:rPr lang="en-US" sz="39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CRoss</a:t>
            </a:r>
            <a:r>
              <a:rPr lang="en-US" sz="39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Industry Standard Process for Data Mining)* process to apply a regression task to predict the departure delay of flights across various airlines, comparing boosting techniques with bagging ones.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74105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>
            <a:off x="5897880" y="797345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8304001" y="1891001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599709"/>
            <a:ext cx="8048163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OBJECTIVE</a:t>
            </a:r>
          </a:p>
        </p:txBody>
      </p:sp>
      <p:sp>
        <p:nvSpPr>
          <p:cNvPr id="7" name="Freeform 7"/>
          <p:cNvSpPr/>
          <p:nvPr/>
        </p:nvSpPr>
        <p:spPr>
          <a:xfrm>
            <a:off x="8304001" y="8573525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6246F-D95B-74F4-5070-26BA77A46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442D3B48-FC26-8E68-B3E0-9D05881ECAA6}"/>
              </a:ext>
            </a:extLst>
          </p:cNvPr>
          <p:cNvGrpSpPr/>
          <p:nvPr/>
        </p:nvGrpSpPr>
        <p:grpSpPr>
          <a:xfrm>
            <a:off x="1" y="0"/>
            <a:ext cx="8298182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6B422F9E-D9C6-005E-EEA1-22EF9DEFD342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5D6F6D3-B871-C61D-46EA-115653D200BA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2DDE1CF-05EF-6DEF-DE41-4B10E5C96FAB}"/>
              </a:ext>
            </a:extLst>
          </p:cNvPr>
          <p:cNvGrpSpPr/>
          <p:nvPr/>
        </p:nvGrpSpPr>
        <p:grpSpPr>
          <a:xfrm>
            <a:off x="2" y="0"/>
            <a:ext cx="5897877" cy="10287000"/>
            <a:chOff x="-2177798" y="0"/>
            <a:chExt cx="5357673" cy="68580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9CE633D1-8CCF-74FB-22CC-D93EEAF809E2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D1942443-FD59-BA9D-E934-6572D842DFE4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3498DEE3-381F-590D-FB8A-1E2F8C9A7612}"/>
              </a:ext>
            </a:extLst>
          </p:cNvPr>
          <p:cNvGrpSpPr/>
          <p:nvPr/>
        </p:nvGrpSpPr>
        <p:grpSpPr>
          <a:xfrm>
            <a:off x="-587040" y="0"/>
            <a:ext cx="4084620" cy="10287000"/>
            <a:chOff x="-3801119" y="0"/>
            <a:chExt cx="5726695" cy="6858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E8D5CC33-BC9F-CB00-DFB3-6845100DAFBA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AE84459-2D75-29DE-BB3E-CDA49955EE12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EF99838-2A6C-485D-C4CE-E5C3365FE9D6}"/>
              </a:ext>
            </a:extLst>
          </p:cNvPr>
          <p:cNvGrpSpPr/>
          <p:nvPr/>
        </p:nvGrpSpPr>
        <p:grpSpPr>
          <a:xfrm>
            <a:off x="9709240" y="1999126"/>
            <a:ext cx="7086600" cy="6105868"/>
            <a:chOff x="9675811" y="772721"/>
            <a:chExt cx="7086600" cy="6105868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07DECC47-4374-41B5-3552-1A1945226514}"/>
                </a:ext>
              </a:extLst>
            </p:cNvPr>
            <p:cNvSpPr txBox="1"/>
            <p:nvPr/>
          </p:nvSpPr>
          <p:spPr>
            <a:xfrm>
              <a:off x="9675811" y="772721"/>
              <a:ext cx="7086600" cy="22792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499" b="1" dirty="0">
                  <a:solidFill>
                    <a:srgbClr val="0F4662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3. DATA PREPARATION</a:t>
              </a: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5712A96F-4C6B-3504-3B62-2D1462B97B9E}"/>
                </a:ext>
              </a:extLst>
            </p:cNvPr>
            <p:cNvSpPr txBox="1"/>
            <p:nvPr/>
          </p:nvSpPr>
          <p:spPr>
            <a:xfrm>
              <a:off x="10165592" y="3100632"/>
              <a:ext cx="6107038" cy="37779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3999" dirty="0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It focuses on transforming raw data into a suitable format for </a:t>
              </a:r>
            </a:p>
            <a:p>
              <a:pPr marL="0" lvl="0" indent="0" algn="ctr">
                <a:lnSpc>
                  <a:spcPts val="6000"/>
                </a:lnSpc>
              </a:pPr>
              <a:r>
                <a:rPr lang="en-US" sz="3999" dirty="0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analysis and knowledge extraction.</a:t>
              </a:r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59F4C0AE-E0BF-E23B-006C-5424BA957C2A}"/>
              </a:ext>
            </a:extLst>
          </p:cNvPr>
          <p:cNvSpPr txBox="1"/>
          <p:nvPr/>
        </p:nvSpPr>
        <p:spPr>
          <a:xfrm>
            <a:off x="7202126" y="800100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3.1 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103FE0B-05EE-441C-6CB6-1F50BAAD7EE2}"/>
              </a:ext>
            </a:extLst>
          </p:cNvPr>
          <p:cNvSpPr txBox="1"/>
          <p:nvPr/>
        </p:nvSpPr>
        <p:spPr>
          <a:xfrm>
            <a:off x="4755342" y="2712474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3.2 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8E5E8796-1A7E-34B7-797F-7A31CCA229ED}"/>
              </a:ext>
            </a:extLst>
          </p:cNvPr>
          <p:cNvSpPr txBox="1"/>
          <p:nvPr/>
        </p:nvSpPr>
        <p:spPr>
          <a:xfrm>
            <a:off x="2446481" y="5052060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3.3 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C7DBD4D9-E45E-2A83-BDCA-91272F0EAC74}"/>
              </a:ext>
            </a:extLst>
          </p:cNvPr>
          <p:cNvGrpSpPr/>
          <p:nvPr/>
        </p:nvGrpSpPr>
        <p:grpSpPr>
          <a:xfrm>
            <a:off x="9144000" y="-801512"/>
            <a:ext cx="11933330" cy="4831834"/>
            <a:chOff x="9301570" y="-618632"/>
            <a:chExt cx="11933330" cy="4831834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24C269B-3C68-5674-FE2E-F995E6664CFF}"/>
                </a:ext>
              </a:extLst>
            </p:cNvPr>
            <p:cNvSpPr/>
            <p:nvPr/>
          </p:nvSpPr>
          <p:spPr>
            <a:xfrm rot="20517529" flipH="1">
              <a:off x="11661687" y="-618632"/>
              <a:ext cx="9573213" cy="4831834"/>
            </a:xfrm>
            <a:custGeom>
              <a:avLst/>
              <a:gdLst/>
              <a:ahLst/>
              <a:cxnLst/>
              <a:rect l="l" t="t" r="r" b="b"/>
              <a:pathLst>
                <a:path w="5994711" h="4130901">
                  <a:moveTo>
                    <a:pt x="0" y="0"/>
                  </a:moveTo>
                  <a:lnTo>
                    <a:pt x="5994710" y="0"/>
                  </a:lnTo>
                  <a:lnTo>
                    <a:pt x="5994710" y="4130901"/>
                  </a:lnTo>
                  <a:lnTo>
                    <a:pt x="0" y="4130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D6FAFE-5F0A-D6C5-8248-851021156470}"/>
                </a:ext>
              </a:extLst>
            </p:cNvPr>
            <p:cNvSpPr/>
            <p:nvPr/>
          </p:nvSpPr>
          <p:spPr>
            <a:xfrm rot="1210367" flipH="1">
              <a:off x="9301570" y="216479"/>
              <a:ext cx="2821390" cy="1415721"/>
            </a:xfrm>
            <a:custGeom>
              <a:avLst/>
              <a:gdLst/>
              <a:ahLst/>
              <a:cxnLst/>
              <a:rect l="l" t="t" r="r" b="b"/>
              <a:pathLst>
                <a:path w="2868447" h="1559718">
                  <a:moveTo>
                    <a:pt x="2868446" y="0"/>
                  </a:moveTo>
                  <a:lnTo>
                    <a:pt x="0" y="0"/>
                  </a:lnTo>
                  <a:lnTo>
                    <a:pt x="0" y="1559718"/>
                  </a:lnTo>
                  <a:lnTo>
                    <a:pt x="2868446" y="1559718"/>
                  </a:lnTo>
                  <a:lnTo>
                    <a:pt x="286844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1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A4EE0-3A1F-CB48-B68A-3FC299FE5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6063166A-F510-0A7E-C5F4-98CDB7BDA03E}"/>
              </a:ext>
            </a:extLst>
          </p:cNvPr>
          <p:cNvGrpSpPr/>
          <p:nvPr/>
        </p:nvGrpSpPr>
        <p:grpSpPr>
          <a:xfrm>
            <a:off x="-1142998" y="0"/>
            <a:ext cx="22631399" cy="10287000"/>
            <a:chOff x="-822864" y="0"/>
            <a:chExt cx="5314068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F5ACD0FC-621F-2568-CB8D-546B3DF69781}"/>
                </a:ext>
              </a:extLst>
            </p:cNvPr>
            <p:cNvSpPr/>
            <p:nvPr/>
          </p:nvSpPr>
          <p:spPr>
            <a:xfrm>
              <a:off x="-822864" y="0"/>
              <a:ext cx="4957119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357B2CEF-980D-EAD0-D9E8-5AA406B4F65A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B34317E-25BE-963F-386A-B84AA193EFAC}"/>
              </a:ext>
            </a:extLst>
          </p:cNvPr>
          <p:cNvGrpSpPr/>
          <p:nvPr/>
        </p:nvGrpSpPr>
        <p:grpSpPr>
          <a:xfrm>
            <a:off x="2" y="0"/>
            <a:ext cx="1267043" cy="10287000"/>
            <a:chOff x="-2177798" y="0"/>
            <a:chExt cx="5357673" cy="68580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5ECA1B79-43AE-5A87-320F-E1FFD0884204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92074452-80F3-9A4A-A92D-43EC24125A06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4E0E0AFF-21F3-08CB-F039-A1BBFD40B8F2}"/>
              </a:ext>
            </a:extLst>
          </p:cNvPr>
          <p:cNvGrpSpPr/>
          <p:nvPr/>
        </p:nvGrpSpPr>
        <p:grpSpPr>
          <a:xfrm>
            <a:off x="-548639" y="0"/>
            <a:ext cx="1187007" cy="10287000"/>
            <a:chOff x="-3801119" y="0"/>
            <a:chExt cx="5726695" cy="6858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14FEABD3-4C29-DE66-AFA5-921F1C4F90D8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F92E9C57-7DF3-DCB7-C629-DB56E8CC362D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693BDAEA-950C-726E-0019-95CFC189A784}"/>
              </a:ext>
            </a:extLst>
          </p:cNvPr>
          <p:cNvSpPr txBox="1"/>
          <p:nvPr/>
        </p:nvSpPr>
        <p:spPr>
          <a:xfrm>
            <a:off x="2921197" y="377298"/>
            <a:ext cx="14079636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3.1 DATA CLEANING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9B86E098-3DBA-D40F-EAF5-713C5BD20461}"/>
              </a:ext>
            </a:extLst>
          </p:cNvPr>
          <p:cNvSpPr txBox="1"/>
          <p:nvPr/>
        </p:nvSpPr>
        <p:spPr>
          <a:xfrm>
            <a:off x="2921196" y="1572867"/>
            <a:ext cx="13233203" cy="4574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addresses issues such as missing values, errors, duplicates, and noise that could negatively impact the analysis. 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Cleaning Report:</a:t>
            </a: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Deletion of columns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containing the majority of null values, along with useless columns with respect to the main goal defined for this project;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Dropping rows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containing 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NaN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values;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Conversion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of ‘2400’ values into ‘0000’ applied.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9EFDAD7-63B8-A40A-A171-577B42B28DDF}"/>
              </a:ext>
            </a:extLst>
          </p:cNvPr>
          <p:cNvGrpSpPr/>
          <p:nvPr/>
        </p:nvGrpSpPr>
        <p:grpSpPr>
          <a:xfrm>
            <a:off x="7622433" y="6156181"/>
            <a:ext cx="10292872" cy="5115903"/>
            <a:chOff x="7819528" y="6424475"/>
            <a:chExt cx="10292872" cy="511590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76BD12D-263A-427D-72D5-BB166FD92856}"/>
                </a:ext>
              </a:extLst>
            </p:cNvPr>
            <p:cNvSpPr/>
            <p:nvPr/>
          </p:nvSpPr>
          <p:spPr>
            <a:xfrm rot="11678514">
              <a:off x="7819528" y="6424475"/>
              <a:ext cx="8857022" cy="5115903"/>
            </a:xfrm>
            <a:custGeom>
              <a:avLst/>
              <a:gdLst/>
              <a:ahLst/>
              <a:cxnLst/>
              <a:rect l="l" t="t" r="r" b="b"/>
              <a:pathLst>
                <a:path w="7831247" h="5396441">
                  <a:moveTo>
                    <a:pt x="7831246" y="0"/>
                  </a:moveTo>
                  <a:lnTo>
                    <a:pt x="0" y="0"/>
                  </a:lnTo>
                  <a:lnTo>
                    <a:pt x="0" y="5396440"/>
                  </a:lnTo>
                  <a:lnTo>
                    <a:pt x="7831246" y="5396440"/>
                  </a:lnTo>
                  <a:lnTo>
                    <a:pt x="7831246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94156B66-899A-93F1-83B7-CB72AD906B4E}"/>
                </a:ext>
              </a:extLst>
            </p:cNvPr>
            <p:cNvSpPr/>
            <p:nvPr/>
          </p:nvSpPr>
          <p:spPr>
            <a:xfrm rot="19816235">
              <a:off x="15338397" y="6485862"/>
              <a:ext cx="2774003" cy="1444468"/>
            </a:xfrm>
            <a:custGeom>
              <a:avLst/>
              <a:gdLst/>
              <a:ahLst/>
              <a:cxnLst/>
              <a:rect l="l" t="t" r="r" b="b"/>
              <a:pathLst>
                <a:path w="2868447" h="1559718">
                  <a:moveTo>
                    <a:pt x="2868446" y="0"/>
                  </a:moveTo>
                  <a:lnTo>
                    <a:pt x="0" y="0"/>
                  </a:lnTo>
                  <a:lnTo>
                    <a:pt x="0" y="1559718"/>
                  </a:lnTo>
                  <a:lnTo>
                    <a:pt x="2868446" y="1559718"/>
                  </a:lnTo>
                  <a:lnTo>
                    <a:pt x="286844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76536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905C5-AD1C-F2A4-6E46-E5A4B087A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DD2362D6-06F4-E8CD-39F5-21976BF393CD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8B4C37DB-32F6-C89F-FDA2-14B6BFF106F5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5A82D3DA-7190-E754-DFD7-68BE463B7723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E00E407-627B-33F7-812F-84716F435CED}"/>
              </a:ext>
            </a:extLst>
          </p:cNvPr>
          <p:cNvGrpSpPr/>
          <p:nvPr/>
        </p:nvGrpSpPr>
        <p:grpSpPr>
          <a:xfrm>
            <a:off x="-1257300" y="0"/>
            <a:ext cx="24002999" cy="10287000"/>
            <a:chOff x="-2177798" y="0"/>
            <a:chExt cx="5357673" cy="68580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E2ABDC54-11DE-4C26-5DA9-383DD2DD6534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A3DF4EBF-DFDE-6812-C4AF-FB2D20AB3E73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B050847-516B-B61A-FB1B-ED93CB05C014}"/>
              </a:ext>
            </a:extLst>
          </p:cNvPr>
          <p:cNvGrpSpPr/>
          <p:nvPr/>
        </p:nvGrpSpPr>
        <p:grpSpPr>
          <a:xfrm>
            <a:off x="-685800" y="0"/>
            <a:ext cx="1487837" cy="10287000"/>
            <a:chOff x="-3801119" y="0"/>
            <a:chExt cx="5726695" cy="6858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EE74E89E-7306-8ACD-0783-7F22DCE7172D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9EBCBA0C-E410-F8E5-5F0F-A673523593A9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8EC2277F-841E-E255-3696-21739A253135}"/>
              </a:ext>
            </a:extLst>
          </p:cNvPr>
          <p:cNvSpPr txBox="1"/>
          <p:nvPr/>
        </p:nvSpPr>
        <p:spPr>
          <a:xfrm>
            <a:off x="2959297" y="377298"/>
            <a:ext cx="8171832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3.2 DATA SELECTION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CEA540D6-AB92-25F5-16BD-03D2D06E2ACD}"/>
              </a:ext>
            </a:extLst>
          </p:cNvPr>
          <p:cNvSpPr txBox="1"/>
          <p:nvPr/>
        </p:nvSpPr>
        <p:spPr>
          <a:xfrm>
            <a:off x="2959297" y="1572867"/>
            <a:ext cx="11852370" cy="3035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focuses on identifying the most relevant variables to improve model performance and reduce dimensionality.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Inclusion/Exclusion Rationale Report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contains insights related to the features selection technique applied, along with its gained results</a:t>
            </a: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F932A73-5494-5494-1365-44F7796C3991}"/>
              </a:ext>
            </a:extLst>
          </p:cNvPr>
          <p:cNvSpPr/>
          <p:nvPr/>
        </p:nvSpPr>
        <p:spPr>
          <a:xfrm rot="7796181" flipV="1">
            <a:off x="3952248" y="3667421"/>
            <a:ext cx="12779478" cy="10093424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F0CC01D-4AA7-DD5B-241D-8B17B24B6FBE}"/>
              </a:ext>
            </a:extLst>
          </p:cNvPr>
          <p:cNvSpPr/>
          <p:nvPr/>
        </p:nvSpPr>
        <p:spPr>
          <a:xfrm rot="700722">
            <a:off x="15001319" y="453911"/>
            <a:ext cx="1575426" cy="2034938"/>
          </a:xfrm>
          <a:custGeom>
            <a:avLst/>
            <a:gdLst/>
            <a:ahLst/>
            <a:cxnLst/>
            <a:rect l="l" t="t" r="r" b="b"/>
            <a:pathLst>
              <a:path w="1361647" h="1846899">
                <a:moveTo>
                  <a:pt x="0" y="0"/>
                </a:moveTo>
                <a:lnTo>
                  <a:pt x="1361647" y="0"/>
                </a:lnTo>
                <a:lnTo>
                  <a:pt x="1361647" y="1846899"/>
                </a:lnTo>
                <a:lnTo>
                  <a:pt x="0" y="1846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23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11E6C-7DA1-A99B-F5C2-CC067C51D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D0D82EDC-7415-F4DB-EAF9-D3FA009FD001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C991811B-7FA5-5AA4-22E8-C8EB5D27D106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3755F715-1216-3E70-6A4C-E9BB2EFCFB39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137A58E-9063-A05C-EEAD-BBA0314CCBE2}"/>
              </a:ext>
            </a:extLst>
          </p:cNvPr>
          <p:cNvGrpSpPr/>
          <p:nvPr/>
        </p:nvGrpSpPr>
        <p:grpSpPr>
          <a:xfrm>
            <a:off x="-1257300" y="0"/>
            <a:ext cx="24002999" cy="10287000"/>
            <a:chOff x="-2177798" y="0"/>
            <a:chExt cx="5357673" cy="68580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C38A6449-7AA8-C10B-8D5E-FA706EF03F11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B3E29D9-F339-517D-2647-BB2B64746C26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60370DD5-7BCF-4D67-300A-E90A7AEAC7D9}"/>
              </a:ext>
            </a:extLst>
          </p:cNvPr>
          <p:cNvGrpSpPr/>
          <p:nvPr/>
        </p:nvGrpSpPr>
        <p:grpSpPr>
          <a:xfrm>
            <a:off x="-685800" y="0"/>
            <a:ext cx="1487837" cy="10287000"/>
            <a:chOff x="-3801119" y="0"/>
            <a:chExt cx="5726695" cy="6858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A540F303-249D-9ED7-01A0-FA90A0BDCA6F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3BCF1B6-D827-99DB-6974-94A283C2B205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D50C8C23-4FFB-CEA1-C687-FBD1C5C04763}"/>
              </a:ext>
            </a:extLst>
          </p:cNvPr>
          <p:cNvSpPr txBox="1"/>
          <p:nvPr/>
        </p:nvSpPr>
        <p:spPr>
          <a:xfrm>
            <a:off x="2959296" y="377298"/>
            <a:ext cx="10299503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3.2 DATA SELECTION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Filter Model – Information Gain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8DD26B29-EC03-834E-EC8D-A24CCC1F4154}"/>
              </a:ext>
            </a:extLst>
          </p:cNvPr>
          <p:cNvSpPr txBox="1"/>
          <p:nvPr/>
        </p:nvSpPr>
        <p:spPr>
          <a:xfrm>
            <a:off x="2959297" y="2756325"/>
            <a:ext cx="5156569" cy="508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Features related to airline identification and operational metrics show the higher relevance with respect to the others;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Several features demonstrate minimal mutual information, indicating their limited predictive value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470324A-3ECF-30D4-4CAD-4F9E6E9FFB30}"/>
              </a:ext>
            </a:extLst>
          </p:cNvPr>
          <p:cNvSpPr/>
          <p:nvPr/>
        </p:nvSpPr>
        <p:spPr>
          <a:xfrm flipH="1">
            <a:off x="4786156" y="8072704"/>
            <a:ext cx="1502849" cy="992732"/>
          </a:xfrm>
          <a:custGeom>
            <a:avLst/>
            <a:gdLst/>
            <a:ahLst/>
            <a:cxnLst/>
            <a:rect l="l" t="t" r="r" b="b"/>
            <a:pathLst>
              <a:path w="2238581" h="1626382">
                <a:moveTo>
                  <a:pt x="0" y="0"/>
                </a:moveTo>
                <a:lnTo>
                  <a:pt x="2238581" y="0"/>
                </a:lnTo>
                <a:lnTo>
                  <a:pt x="2238581" y="1626382"/>
                </a:lnTo>
                <a:lnTo>
                  <a:pt x="0" y="1626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14" name="Immagine 13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440DE524-C387-D50F-382F-E010FDA40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666" y="2638366"/>
            <a:ext cx="8636549" cy="65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643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0F676-6FDD-FC4C-7CC2-8EDA1B71B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B2B4ECE1-CDF9-68AD-A8EC-BD658CE17349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B26F6FBC-C449-AF50-A73B-28453D6F1F2F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AD642D89-8028-0482-2CA0-18FD47C97F56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036896F-92AA-3869-14D0-83E8FBD2CFAD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10432EB7-E1A5-F960-B4B7-B4FEB27C5D05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6F669D0E-E395-D398-9F3A-36F47007EDD1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65C9E4A-6063-20EA-DAA9-8BE2E9F05083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56111230-C57F-3F7E-FCAA-3929A7B04107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31F2F561-2ECB-8728-16F3-820F72E68484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B104A084-2BE8-B713-59A3-A6D5164726B2}"/>
              </a:ext>
            </a:extLst>
          </p:cNvPr>
          <p:cNvSpPr txBox="1"/>
          <p:nvPr/>
        </p:nvSpPr>
        <p:spPr>
          <a:xfrm>
            <a:off x="2921196" y="361520"/>
            <a:ext cx="12216644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3.3 DATA CONSTRUCTION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C3E86F3-78D5-2448-7BED-41D6768586B6}"/>
              </a:ext>
            </a:extLst>
          </p:cNvPr>
          <p:cNvSpPr txBox="1"/>
          <p:nvPr/>
        </p:nvSpPr>
        <p:spPr>
          <a:xfrm>
            <a:off x="2926668" y="1817122"/>
            <a:ext cx="12902654" cy="4574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entails creating new variables or features derived from existing ones to better represent the hidden characteristics of the dataset.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Label Encoding method used to convert categorical variables </a:t>
            </a: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into numerical variables;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Necessary because the mutual information measure operates on numerical values;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 other transformation considered as the exploited models do not require specific data formats.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D5CF726-A326-A548-8663-457552D773A5}"/>
              </a:ext>
            </a:extLst>
          </p:cNvPr>
          <p:cNvSpPr/>
          <p:nvPr/>
        </p:nvSpPr>
        <p:spPr>
          <a:xfrm rot="11678514">
            <a:off x="8345218" y="4819564"/>
            <a:ext cx="13326611" cy="8671965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388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21283-53EC-509B-E468-F642D83D0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22E96C01-C11B-A55B-0BBF-5EE83835721F}"/>
              </a:ext>
            </a:extLst>
          </p:cNvPr>
          <p:cNvGrpSpPr/>
          <p:nvPr/>
        </p:nvGrpSpPr>
        <p:grpSpPr>
          <a:xfrm>
            <a:off x="1" y="0"/>
            <a:ext cx="8298182" cy="10287000"/>
            <a:chOff x="-554477" y="0"/>
            <a:chExt cx="5045681" cy="685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DA1F04FF-24A0-66CE-CE15-A16C5EFA2788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E6D8D5DE-D5F7-DBDE-E452-0651F3A98221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6DFBD6B-9356-F5E8-C230-5ED271CC9CBC}"/>
              </a:ext>
            </a:extLst>
          </p:cNvPr>
          <p:cNvGrpSpPr/>
          <p:nvPr/>
        </p:nvGrpSpPr>
        <p:grpSpPr>
          <a:xfrm>
            <a:off x="2" y="0"/>
            <a:ext cx="6331315" cy="10287000"/>
            <a:chOff x="-2177798" y="0"/>
            <a:chExt cx="5357673" cy="68580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ED86D7CA-0D20-669B-A757-CAC544269893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594D432E-A2F9-12C7-0CC9-FC7CA3E0575E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6D7A1168-3AC2-5A69-6127-A542FF95D068}"/>
              </a:ext>
            </a:extLst>
          </p:cNvPr>
          <p:cNvGrpSpPr/>
          <p:nvPr/>
        </p:nvGrpSpPr>
        <p:grpSpPr>
          <a:xfrm>
            <a:off x="-587040" y="0"/>
            <a:ext cx="4481488" cy="10287000"/>
            <a:chOff x="-3801119" y="0"/>
            <a:chExt cx="5726695" cy="6858000"/>
          </a:xfrm>
          <a:solidFill>
            <a:srgbClr val="FFCC99"/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5BE29145-9C36-5F71-1B05-4C78FCE9DC25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 w="0">
              <a:solidFill>
                <a:srgbClr val="FFCC99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0426955C-9CBF-A3D3-FF4A-156ECEA6E9A5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 w="0">
              <a:solidFill>
                <a:srgbClr val="FF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988F1019-1DD8-2684-A84F-298A49E0E355}"/>
              </a:ext>
            </a:extLst>
          </p:cNvPr>
          <p:cNvGrpSpPr/>
          <p:nvPr/>
        </p:nvGrpSpPr>
        <p:grpSpPr>
          <a:xfrm>
            <a:off x="9675732" y="1724187"/>
            <a:ext cx="7086600" cy="6456447"/>
            <a:chOff x="9675811" y="772721"/>
            <a:chExt cx="7086600" cy="6456447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44A1A202-D683-63F2-84C8-48DF075B82BE}"/>
                </a:ext>
              </a:extLst>
            </p:cNvPr>
            <p:cNvSpPr txBox="1"/>
            <p:nvPr/>
          </p:nvSpPr>
          <p:spPr>
            <a:xfrm>
              <a:off x="9675811" y="772721"/>
              <a:ext cx="7086600" cy="1112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499" b="1" dirty="0">
                  <a:solidFill>
                    <a:srgbClr val="0F4662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4. MODELING</a:t>
              </a: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5AEA5293-7F62-14F4-7348-2BAA32374587}"/>
                </a:ext>
              </a:extLst>
            </p:cNvPr>
            <p:cNvSpPr txBox="1"/>
            <p:nvPr/>
          </p:nvSpPr>
          <p:spPr>
            <a:xfrm>
              <a:off x="10165592" y="1912328"/>
              <a:ext cx="6107038" cy="5316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3999" dirty="0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It involves the application of pre-selected techniques and tools to build predictive or </a:t>
              </a:r>
            </a:p>
            <a:p>
              <a:pPr marL="0" lvl="0" indent="0" algn="ctr">
                <a:lnSpc>
                  <a:spcPts val="6000"/>
                </a:lnSpc>
              </a:pPr>
              <a:r>
                <a:rPr lang="en-US" sz="3999" dirty="0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descriptive models that address the business objectives defined earlier.</a:t>
              </a:r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92E452D4-0F29-C5E5-E431-CB355020B556}"/>
              </a:ext>
            </a:extLst>
          </p:cNvPr>
          <p:cNvSpPr txBox="1"/>
          <p:nvPr/>
        </p:nvSpPr>
        <p:spPr>
          <a:xfrm>
            <a:off x="7202126" y="800100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4.1 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D2871437-A0BE-FA0F-398A-AB5199CEFCBC}"/>
              </a:ext>
            </a:extLst>
          </p:cNvPr>
          <p:cNvSpPr txBox="1"/>
          <p:nvPr/>
        </p:nvSpPr>
        <p:spPr>
          <a:xfrm>
            <a:off x="5027614" y="2759363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4.2 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94CD0DF-47D3-7CBC-1D01-3C017A82DF34}"/>
              </a:ext>
            </a:extLst>
          </p:cNvPr>
          <p:cNvSpPr txBox="1"/>
          <p:nvPr/>
        </p:nvSpPr>
        <p:spPr>
          <a:xfrm>
            <a:off x="2573163" y="4952411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4.3 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384B948E-1961-CDB5-126B-0D3A2DBD27F2}"/>
              </a:ext>
            </a:extLst>
          </p:cNvPr>
          <p:cNvGrpSpPr/>
          <p:nvPr/>
        </p:nvGrpSpPr>
        <p:grpSpPr>
          <a:xfrm>
            <a:off x="-1143001" y="0"/>
            <a:ext cx="2795873" cy="10287000"/>
            <a:chOff x="-1143000" y="0"/>
            <a:chExt cx="2443280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BD359D37-AE79-2631-2504-DEE280A2C827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 w="0" cap="flat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40005" dist="20320" dir="5400000" algn="ctr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56BFCE06-1377-F852-1BA5-9655C0741324}"/>
                </a:ext>
              </a:extLst>
            </p:cNvPr>
            <p:cNvSpPr/>
            <p:nvPr/>
          </p:nvSpPr>
          <p:spPr>
            <a:xfrm>
              <a:off x="216115" y="7658100"/>
              <a:ext cx="1084165" cy="1297056"/>
            </a:xfrm>
            <a:prstGeom prst="roundRect">
              <a:avLst/>
            </a:prstGeom>
            <a:grpFill/>
            <a:ln w="0" cap="flat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BCECD1B5-69F9-CFEE-DC45-AAB7B33855AA}"/>
              </a:ext>
            </a:extLst>
          </p:cNvPr>
          <p:cNvSpPr txBox="1"/>
          <p:nvPr/>
        </p:nvSpPr>
        <p:spPr>
          <a:xfrm>
            <a:off x="445062" y="7539338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4.4 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6DDCFAFB-0B13-57FD-AA55-7DB990ED75DC}"/>
              </a:ext>
            </a:extLst>
          </p:cNvPr>
          <p:cNvSpPr txBox="1"/>
          <p:nvPr/>
        </p:nvSpPr>
        <p:spPr>
          <a:xfrm>
            <a:off x="-11505123" y="1331844"/>
            <a:ext cx="12982841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4.1 MODELING TECHNIQUES SELECTION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C44B71C2-6058-A128-4C87-9EA669651CBB}"/>
              </a:ext>
            </a:extLst>
          </p:cNvPr>
          <p:cNvSpPr txBox="1"/>
          <p:nvPr/>
        </p:nvSpPr>
        <p:spPr>
          <a:xfrm>
            <a:off x="-11505123" y="3592912"/>
            <a:ext cx="11666101" cy="508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the definition of models to be applied.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Bagging techniques: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Random Forest Regressor;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Extra Trees Regressor;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Boosting techniques: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Ada Boost Regressor;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Gradient Boosting Regressor;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XGBoost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6F7EEF83-A406-EB85-47BF-D94859A17FC8}"/>
              </a:ext>
            </a:extLst>
          </p:cNvPr>
          <p:cNvSpPr/>
          <p:nvPr/>
        </p:nvSpPr>
        <p:spPr>
          <a:xfrm rot="20581098" flipH="1">
            <a:off x="11592411" y="-785252"/>
            <a:ext cx="9573213" cy="4831834"/>
          </a:xfrm>
          <a:custGeom>
            <a:avLst/>
            <a:gdLst/>
            <a:ahLst/>
            <a:cxnLst/>
            <a:rect l="l" t="t" r="r" b="b"/>
            <a:pathLst>
              <a:path w="5994711" h="4130901">
                <a:moveTo>
                  <a:pt x="0" y="0"/>
                </a:moveTo>
                <a:lnTo>
                  <a:pt x="5994710" y="0"/>
                </a:lnTo>
                <a:lnTo>
                  <a:pt x="5994710" y="4130901"/>
                </a:lnTo>
                <a:lnTo>
                  <a:pt x="0" y="4130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82F42575-D336-A13D-1BBF-F4D31B886C95}"/>
              </a:ext>
            </a:extLst>
          </p:cNvPr>
          <p:cNvSpPr/>
          <p:nvPr/>
        </p:nvSpPr>
        <p:spPr>
          <a:xfrm flipH="1">
            <a:off x="9621954" y="-30467"/>
            <a:ext cx="2327668" cy="1661133"/>
          </a:xfrm>
          <a:custGeom>
            <a:avLst/>
            <a:gdLst/>
            <a:ahLst/>
            <a:cxnLst/>
            <a:rect l="l" t="t" r="r" b="b"/>
            <a:pathLst>
              <a:path w="2626178" h="1427984">
                <a:moveTo>
                  <a:pt x="0" y="0"/>
                </a:moveTo>
                <a:lnTo>
                  <a:pt x="2626179" y="0"/>
                </a:lnTo>
                <a:lnTo>
                  <a:pt x="2626179" y="1427984"/>
                </a:lnTo>
                <a:lnTo>
                  <a:pt x="0" y="1427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4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7E8C-3C51-73CE-FDBD-F1F5C5D63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3E17ACD-B8F9-CE02-6B63-83412148DC57}"/>
              </a:ext>
            </a:extLst>
          </p:cNvPr>
          <p:cNvGrpSpPr/>
          <p:nvPr/>
        </p:nvGrpSpPr>
        <p:grpSpPr>
          <a:xfrm>
            <a:off x="-1142998" y="0"/>
            <a:ext cx="22631399" cy="10287000"/>
            <a:chOff x="-822864" y="0"/>
            <a:chExt cx="5314068" cy="685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43529BA9-AE08-6D80-D277-9DCA73CA649F}"/>
                </a:ext>
              </a:extLst>
            </p:cNvPr>
            <p:cNvSpPr/>
            <p:nvPr/>
          </p:nvSpPr>
          <p:spPr>
            <a:xfrm>
              <a:off x="-822864" y="0"/>
              <a:ext cx="4957119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229D83D0-E16C-F87E-42BB-143BF9988FC2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E9815A5-4740-47B6-4799-BC09C4EA67D4}"/>
              </a:ext>
            </a:extLst>
          </p:cNvPr>
          <p:cNvGrpSpPr/>
          <p:nvPr/>
        </p:nvGrpSpPr>
        <p:grpSpPr>
          <a:xfrm>
            <a:off x="941406" y="0"/>
            <a:ext cx="1267043" cy="10287000"/>
            <a:chOff x="-2177798" y="0"/>
            <a:chExt cx="5357673" cy="68580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EFB766C5-B7BD-E339-3B97-B634DA6B52EB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8CB1A405-5A73-2E63-5878-040464F2729B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269E9708-F21B-AE93-D846-CDAA2CA4B4D9}"/>
              </a:ext>
            </a:extLst>
          </p:cNvPr>
          <p:cNvGrpSpPr/>
          <p:nvPr/>
        </p:nvGrpSpPr>
        <p:grpSpPr>
          <a:xfrm>
            <a:off x="392765" y="0"/>
            <a:ext cx="1187007" cy="10287000"/>
            <a:chOff x="-3801119" y="0"/>
            <a:chExt cx="5726695" cy="6858000"/>
          </a:xfrm>
          <a:solidFill>
            <a:srgbClr val="FFCC99"/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AB77E48B-9990-1E93-2F92-7B818E926464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0D3E43AC-F30A-FA82-5EBD-D76473199AA7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48D87A11-5BEA-1E9D-F211-A0AAF610C84D}"/>
              </a:ext>
            </a:extLst>
          </p:cNvPr>
          <p:cNvSpPr txBox="1"/>
          <p:nvPr/>
        </p:nvSpPr>
        <p:spPr>
          <a:xfrm>
            <a:off x="2921197" y="377298"/>
            <a:ext cx="12982841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4.1 MODELING TECHNIQUES SELECTION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68C3F141-E546-12C0-99DE-6EF1FB8D7FE8}"/>
              </a:ext>
            </a:extLst>
          </p:cNvPr>
          <p:cNvSpPr txBox="1"/>
          <p:nvPr/>
        </p:nvSpPr>
        <p:spPr>
          <a:xfrm>
            <a:off x="2921197" y="2638366"/>
            <a:ext cx="11666101" cy="508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the definition of models to be applied.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Bagging techniques: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Random Forest Regressor;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Extra Trees Regressor;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Boosting techniques: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Ada Boost Regressor;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Gradient Boosting Regressor;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XGBoost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A60CEE8-5E16-8EA9-988A-85D9F9917888}"/>
              </a:ext>
            </a:extLst>
          </p:cNvPr>
          <p:cNvSpPr/>
          <p:nvPr/>
        </p:nvSpPr>
        <p:spPr>
          <a:xfrm>
            <a:off x="-274683" y="5143500"/>
            <a:ext cx="315063" cy="12970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7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4C54901-2865-E3BB-B99A-7491178E61B0}"/>
              </a:ext>
            </a:extLst>
          </p:cNvPr>
          <p:cNvGrpSpPr/>
          <p:nvPr/>
        </p:nvGrpSpPr>
        <p:grpSpPr>
          <a:xfrm>
            <a:off x="-536814" y="0"/>
            <a:ext cx="1478219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640E67EB-244D-52AA-7DCB-88430BAEB3BB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57A8748C-0BD3-E0CC-8BA8-D98CC6B1B5B5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8C7880D0-6EEA-F8B0-031B-039A76A7424C}"/>
              </a:ext>
            </a:extLst>
          </p:cNvPr>
          <p:cNvSpPr txBox="1"/>
          <p:nvPr/>
        </p:nvSpPr>
        <p:spPr>
          <a:xfrm>
            <a:off x="-14735349" y="1127313"/>
            <a:ext cx="11228900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4.2 TEST DESIGN GENERATION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9D3A48C-18C4-B577-D728-955FE5C972B2}"/>
              </a:ext>
            </a:extLst>
          </p:cNvPr>
          <p:cNvSpPr txBox="1"/>
          <p:nvPr/>
        </p:nvSpPr>
        <p:spPr>
          <a:xfrm>
            <a:off x="-14735349" y="2441737"/>
            <a:ext cx="13124666" cy="5600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ensures that the performance of machine learning models is rigorously evaluated before their deployment.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Structured test design outlining the procedure for training, testing, and evaluating models. 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14350" lvl="0" indent="-514350">
              <a:lnSpc>
                <a:spcPts val="4000"/>
              </a:lnSpc>
              <a:buAutoNum type="arabicPeriod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dataset will be divided as Train-test split (80% training, 20% test) without cross-validation;</a:t>
            </a:r>
          </a:p>
          <a:p>
            <a:pPr marL="514350" lvl="0" indent="-514350">
              <a:lnSpc>
                <a:spcPts val="4000"/>
              </a:lnSpc>
              <a:buAutoNum type="arabicPeriod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Since this is a regression task, the evaluation metrics will be MSE, RMSE, MAE;</a:t>
            </a:r>
          </a:p>
          <a:p>
            <a:pPr marL="514350" lvl="0" indent="-514350">
              <a:lnSpc>
                <a:spcPts val="4000"/>
              </a:lnSpc>
              <a:buAutoNum type="arabicPeriod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Results will be analyzed providing an interpretation.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FD706EC-2187-1538-9ECC-D2E3276B1B3D}"/>
              </a:ext>
            </a:extLst>
          </p:cNvPr>
          <p:cNvGrpSpPr/>
          <p:nvPr/>
        </p:nvGrpSpPr>
        <p:grpSpPr>
          <a:xfrm rot="21443484">
            <a:off x="4600185" y="2575248"/>
            <a:ext cx="13364102" cy="8498973"/>
            <a:chOff x="4563855" y="4079499"/>
            <a:chExt cx="13433997" cy="743513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326AEF3-B3A9-21D2-F940-B9C081D406A6}"/>
                </a:ext>
              </a:extLst>
            </p:cNvPr>
            <p:cNvSpPr/>
            <p:nvPr/>
          </p:nvSpPr>
          <p:spPr>
            <a:xfrm rot="11423768">
              <a:off x="4563855" y="5098620"/>
              <a:ext cx="11570333" cy="6416017"/>
            </a:xfrm>
            <a:custGeom>
              <a:avLst/>
              <a:gdLst/>
              <a:ahLst/>
              <a:cxnLst/>
              <a:rect l="l" t="t" r="r" b="b"/>
              <a:pathLst>
                <a:path w="7831247" h="5396441">
                  <a:moveTo>
                    <a:pt x="7831246" y="0"/>
                  </a:moveTo>
                  <a:lnTo>
                    <a:pt x="0" y="0"/>
                  </a:lnTo>
                  <a:lnTo>
                    <a:pt x="0" y="5396440"/>
                  </a:lnTo>
                  <a:lnTo>
                    <a:pt x="7831246" y="5396440"/>
                  </a:lnTo>
                  <a:lnTo>
                    <a:pt x="7831246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56448CB0-D635-395F-0638-6A0F55411816}"/>
                </a:ext>
              </a:extLst>
            </p:cNvPr>
            <p:cNvSpPr/>
            <p:nvPr/>
          </p:nvSpPr>
          <p:spPr>
            <a:xfrm rot="20116659">
              <a:off x="14734550" y="4079499"/>
              <a:ext cx="3263302" cy="2128001"/>
            </a:xfrm>
            <a:custGeom>
              <a:avLst/>
              <a:gdLst/>
              <a:ahLst/>
              <a:cxnLst/>
              <a:rect l="l" t="t" r="r" b="b"/>
              <a:pathLst>
                <a:path w="2626178" h="1427984">
                  <a:moveTo>
                    <a:pt x="0" y="0"/>
                  </a:moveTo>
                  <a:lnTo>
                    <a:pt x="2626179" y="0"/>
                  </a:lnTo>
                  <a:lnTo>
                    <a:pt x="2626179" y="1427984"/>
                  </a:lnTo>
                  <a:lnTo>
                    <a:pt x="0" y="1427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19262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2A1EA-B213-6566-FE16-CC72A946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0384C8-35A3-7B81-95C2-351F27A9BBF6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7B5D6803-41F7-C937-6437-5B5CC1E8FF47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C30D658D-1E5A-5E65-2CE3-BBFD7ABBD9FF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8CD3678-C4B6-2F1A-8004-3687CFEB6C10}"/>
              </a:ext>
            </a:extLst>
          </p:cNvPr>
          <p:cNvGrpSpPr/>
          <p:nvPr/>
        </p:nvGrpSpPr>
        <p:grpSpPr>
          <a:xfrm>
            <a:off x="-1257300" y="0"/>
            <a:ext cx="24002999" cy="10287000"/>
            <a:chOff x="-2177798" y="0"/>
            <a:chExt cx="5357673" cy="68580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C3B3231A-D076-D739-59A3-DEBE8B29A667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95D44B1B-2100-ABE9-D76F-938EF97A868E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710E0F6B-D0D1-AFC5-FEB9-BAEE32FA765C}"/>
              </a:ext>
            </a:extLst>
          </p:cNvPr>
          <p:cNvSpPr txBox="1"/>
          <p:nvPr/>
        </p:nvSpPr>
        <p:spPr>
          <a:xfrm>
            <a:off x="2944300" y="258443"/>
            <a:ext cx="11228900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4.2 TEST DESIGN GENERATION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E03AA258-5CFE-D1BD-C030-AC049B3D93FB}"/>
              </a:ext>
            </a:extLst>
          </p:cNvPr>
          <p:cNvSpPr txBox="1"/>
          <p:nvPr/>
        </p:nvSpPr>
        <p:spPr>
          <a:xfrm>
            <a:off x="2944300" y="1572867"/>
            <a:ext cx="13124666" cy="5600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ensures that the performance of machine learning models is rigorously evaluated before their deployment.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Structured test design outlining the procedure for training, testing, and evaluating models. 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14350" lvl="0" indent="-514350">
              <a:lnSpc>
                <a:spcPts val="4000"/>
              </a:lnSpc>
              <a:buAutoNum type="arabicPeriod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dataset will be divided as Train-test split (80% training, 20% test) without cross-validation;</a:t>
            </a:r>
          </a:p>
          <a:p>
            <a:pPr marL="514350" lvl="0" indent="-514350">
              <a:lnSpc>
                <a:spcPts val="4000"/>
              </a:lnSpc>
              <a:buAutoNum type="arabicPeriod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Since this is a regression task, the evaluation metrics will be MSE, RMSE, MAE;</a:t>
            </a:r>
          </a:p>
          <a:p>
            <a:pPr marL="514350" lvl="0" indent="-514350">
              <a:lnSpc>
                <a:spcPts val="4000"/>
              </a:lnSpc>
              <a:buAutoNum type="arabicPeriod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Results will be analyzed providing an interpretation. 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EFF9C08E-35CB-3198-7A7D-486AEDE52541}"/>
              </a:ext>
            </a:extLst>
          </p:cNvPr>
          <p:cNvGrpSpPr/>
          <p:nvPr/>
        </p:nvGrpSpPr>
        <p:grpSpPr>
          <a:xfrm>
            <a:off x="392765" y="0"/>
            <a:ext cx="1187007" cy="10287000"/>
            <a:chOff x="-3801119" y="0"/>
            <a:chExt cx="5726695" cy="6858000"/>
          </a:xfrm>
          <a:solidFill>
            <a:srgbClr val="FFCC99"/>
          </a:solidFill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1F83365D-307F-E13C-74FB-4114BACA72DD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5B19B363-139F-25B4-E52F-C82B613E046F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AD20263F-E8F9-73C5-C2AD-395DAC4BD5CA}"/>
              </a:ext>
            </a:extLst>
          </p:cNvPr>
          <p:cNvGrpSpPr/>
          <p:nvPr/>
        </p:nvGrpSpPr>
        <p:grpSpPr>
          <a:xfrm>
            <a:off x="-536814" y="0"/>
            <a:ext cx="1478219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C7405739-CA54-B2D2-366A-E49B593667CA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E78F7B23-BA83-078F-7770-4504C6F0DB47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0D88D2B8-A3B0-2D3B-F5E5-DB8FB0E600FE}"/>
              </a:ext>
            </a:extLst>
          </p:cNvPr>
          <p:cNvSpPr txBox="1"/>
          <p:nvPr/>
        </p:nvSpPr>
        <p:spPr>
          <a:xfrm>
            <a:off x="-17087491" y="1728630"/>
            <a:ext cx="12210432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4.3 MODEL BUILD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59441AC-40F9-AA55-BFA3-1D4FFBDC032B}"/>
              </a:ext>
            </a:extLst>
          </p:cNvPr>
          <p:cNvSpPr txBox="1"/>
          <p:nvPr/>
        </p:nvSpPr>
        <p:spPr>
          <a:xfrm>
            <a:off x="-17087491" y="2927326"/>
            <a:ext cx="11666101" cy="983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training and optimizing the machine learning models previously discussed to generate predictions based on the dataset.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3630CF8-0A0F-113F-2616-181D63DA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94525" y="6134514"/>
            <a:ext cx="14961652" cy="116489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C2D580D-E275-0FD9-5171-C40B90F22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7491" y="4266506"/>
            <a:ext cx="14954618" cy="1423747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42B29656-7E98-DBD6-5CA2-94EDB8EAAC92}"/>
              </a:ext>
            </a:extLst>
          </p:cNvPr>
          <p:cNvSpPr/>
          <p:nvPr/>
        </p:nvSpPr>
        <p:spPr>
          <a:xfrm rot="8231915" flipV="1">
            <a:off x="9838764" y="5506093"/>
            <a:ext cx="10641862" cy="8258956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2426CE73-65B4-7AEA-5508-27BEF9AE71EF}"/>
              </a:ext>
            </a:extLst>
          </p:cNvPr>
          <p:cNvGrpSpPr/>
          <p:nvPr/>
        </p:nvGrpSpPr>
        <p:grpSpPr>
          <a:xfrm>
            <a:off x="14763820" y="233542"/>
            <a:ext cx="3283276" cy="3835096"/>
            <a:chOff x="14763820" y="233542"/>
            <a:chExt cx="3283276" cy="3835096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B6F9DAA3-249A-2E2F-6B7D-39B817BD5AEE}"/>
                </a:ext>
              </a:extLst>
            </p:cNvPr>
            <p:cNvGrpSpPr/>
            <p:nvPr/>
          </p:nvGrpSpPr>
          <p:grpSpPr>
            <a:xfrm>
              <a:off x="14763820" y="810189"/>
              <a:ext cx="3283276" cy="3258449"/>
              <a:chOff x="14763820" y="810189"/>
              <a:chExt cx="3283276" cy="3258449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AECB6EA4-B54C-729A-38B6-D57A5CBA56C8}"/>
                  </a:ext>
                </a:extLst>
              </p:cNvPr>
              <p:cNvSpPr/>
              <p:nvPr/>
            </p:nvSpPr>
            <p:spPr>
              <a:xfrm rot="1186014">
                <a:off x="14763820" y="2149141"/>
                <a:ext cx="2448573" cy="1919497"/>
              </a:xfrm>
              <a:custGeom>
                <a:avLst/>
                <a:gdLst/>
                <a:ahLst/>
                <a:cxnLst/>
                <a:rect l="l" t="t" r="r" b="b"/>
                <a:pathLst>
                  <a:path w="3871193" h="3139185">
                    <a:moveTo>
                      <a:pt x="0" y="0"/>
                    </a:moveTo>
                    <a:lnTo>
                      <a:pt x="3871193" y="0"/>
                    </a:lnTo>
                    <a:lnTo>
                      <a:pt x="3871193" y="3139186"/>
                    </a:lnTo>
                    <a:lnTo>
                      <a:pt x="0" y="313918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287C354B-1278-FA47-6E5E-0D0CB20EB2C2}"/>
                  </a:ext>
                </a:extLst>
              </p:cNvPr>
              <p:cNvSpPr/>
              <p:nvPr/>
            </p:nvSpPr>
            <p:spPr>
              <a:xfrm rot="-1294731">
                <a:off x="15309314" y="810189"/>
                <a:ext cx="1357584" cy="1072338"/>
              </a:xfrm>
              <a:custGeom>
                <a:avLst/>
                <a:gdLst/>
                <a:ahLst/>
                <a:cxnLst/>
                <a:rect l="l" t="t" r="r" b="b"/>
                <a:pathLst>
                  <a:path w="3935245" h="4114800">
                    <a:moveTo>
                      <a:pt x="0" y="0"/>
                    </a:moveTo>
                    <a:lnTo>
                      <a:pt x="3935245" y="0"/>
                    </a:lnTo>
                    <a:lnTo>
                      <a:pt x="3935245" y="4114800"/>
                    </a:lnTo>
                    <a:lnTo>
                      <a:pt x="0" y="41148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39540DD0-DFE7-E378-0ED0-7801B39F1543}"/>
                  </a:ext>
                </a:extLst>
              </p:cNvPr>
              <p:cNvSpPr/>
              <p:nvPr/>
            </p:nvSpPr>
            <p:spPr>
              <a:xfrm rot="1115812">
                <a:off x="16684723" y="1688601"/>
                <a:ext cx="1362373" cy="862613"/>
              </a:xfrm>
              <a:custGeom>
                <a:avLst/>
                <a:gdLst/>
                <a:ahLst/>
                <a:cxnLst/>
                <a:rect l="l" t="t" r="r" b="b"/>
                <a:pathLst>
                  <a:path w="1486862" h="1040803">
                    <a:moveTo>
                      <a:pt x="0" y="0"/>
                    </a:moveTo>
                    <a:lnTo>
                      <a:pt x="1486862" y="0"/>
                    </a:lnTo>
                    <a:lnTo>
                      <a:pt x="1486862" y="1040803"/>
                    </a:lnTo>
                    <a:lnTo>
                      <a:pt x="0" y="10408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it-IT"/>
              </a:p>
            </p:txBody>
          </p:sp>
        </p:grp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7B73AF3-D30D-F7E5-83ED-EDDD09D47CEC}"/>
                </a:ext>
              </a:extLst>
            </p:cNvPr>
            <p:cNvSpPr/>
            <p:nvPr/>
          </p:nvSpPr>
          <p:spPr>
            <a:xfrm>
              <a:off x="16707427" y="233542"/>
              <a:ext cx="1187808" cy="1221952"/>
            </a:xfrm>
            <a:custGeom>
              <a:avLst/>
              <a:gdLst/>
              <a:ahLst/>
              <a:cxnLst/>
              <a:rect l="l" t="t" r="r" b="b"/>
              <a:pathLst>
                <a:path w="2332293" h="2443905">
                  <a:moveTo>
                    <a:pt x="0" y="0"/>
                  </a:moveTo>
                  <a:lnTo>
                    <a:pt x="2332294" y="0"/>
                  </a:lnTo>
                  <a:lnTo>
                    <a:pt x="2332294" y="2443905"/>
                  </a:lnTo>
                  <a:lnTo>
                    <a:pt x="0" y="2443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69589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254A39-9F5A-40E0-32F3-434ACEAA4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BF11E49-A310-6AE3-D73D-D2AEB912CDF1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4E1D4801-CB99-74A9-03C9-3FBF58A4558B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7F483475-4046-D489-9F43-69E4F36F9D84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F98638E-5C1D-A57A-6732-EF4788A0657C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4FE6DB8-BA3D-EB80-1CC3-BFF074E7F039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4CA1A55-20F7-63B8-C810-211878B50B7F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5EE6C3DF-E845-8146-649B-9EFE6C17B8FB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rgbClr val="FFCC99"/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8F08776D-4916-502C-A1E0-DB89E3CCAEF0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F51858AD-A850-53B6-DCC1-8851778FB1DC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87A873F6-5BB0-EE9E-24BC-150BCEBAD859}"/>
              </a:ext>
            </a:extLst>
          </p:cNvPr>
          <p:cNvSpPr txBox="1"/>
          <p:nvPr/>
        </p:nvSpPr>
        <p:spPr>
          <a:xfrm>
            <a:off x="1902934" y="377298"/>
            <a:ext cx="12210432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4.3 MODEL BUILD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6E543825-521E-5985-AF72-352BD19D7838}"/>
              </a:ext>
            </a:extLst>
          </p:cNvPr>
          <p:cNvSpPr txBox="1"/>
          <p:nvPr/>
        </p:nvSpPr>
        <p:spPr>
          <a:xfrm>
            <a:off x="1902934" y="1575994"/>
            <a:ext cx="11666101" cy="983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to train the machine learning models previously discussed to generate predictions based on the dataset. 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AF9A75B-D038-71E1-B1A2-C55FA9334B4D}"/>
              </a:ext>
            </a:extLst>
          </p:cNvPr>
          <p:cNvGrpSpPr/>
          <p:nvPr/>
        </p:nvGrpSpPr>
        <p:grpSpPr>
          <a:xfrm>
            <a:off x="-536814" y="0"/>
            <a:ext cx="1478219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4F3845D6-9829-002B-91C0-FD0DFC1AFA19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0B01A798-C4CF-B627-6B6D-F3495FA39886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8DC4234B-A31E-827B-6BB8-06FE2B69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00" y="4783182"/>
            <a:ext cx="14961652" cy="11648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D808E20-BA8E-C317-3FB3-6A1EBDFF5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34" y="2915174"/>
            <a:ext cx="14954618" cy="1423747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43253016-C6D0-852B-EC92-B2E5A67D0557}"/>
              </a:ext>
            </a:extLst>
          </p:cNvPr>
          <p:cNvSpPr txBox="1"/>
          <p:nvPr/>
        </p:nvSpPr>
        <p:spPr>
          <a:xfrm>
            <a:off x="-16802235" y="924339"/>
            <a:ext cx="8933832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4.4 MODEL ASSESSMENT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A0B668E1-3344-0601-C07D-0668E557D2EB}"/>
              </a:ext>
            </a:extLst>
          </p:cNvPr>
          <p:cNvSpPr txBox="1"/>
          <p:nvPr/>
        </p:nvSpPr>
        <p:spPr>
          <a:xfrm>
            <a:off x="-16802235" y="2334970"/>
            <a:ext cx="11666101" cy="2009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is aimed at evaluating the trained models to determine their effectiveness in making predictions.</a:t>
            </a:r>
          </a:p>
          <a:p>
            <a:pPr lvl="0">
              <a:lnSpc>
                <a:spcPts val="4000"/>
              </a:lnSpc>
            </a:pPr>
            <a:endParaRPr lang="en-US" sz="28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RESULTS</a:t>
            </a:r>
          </a:p>
        </p:txBody>
      </p:sp>
      <p:pic>
        <p:nvPicPr>
          <p:cNvPr id="22" name="Immagine 21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7FA5200-C7AA-3B93-1017-D4F26D242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02235" y="4443737"/>
            <a:ext cx="14105974" cy="3822153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E2BB9C90-E089-DF84-5D17-A739D49A264A}"/>
              </a:ext>
            </a:extLst>
          </p:cNvPr>
          <p:cNvSpPr/>
          <p:nvPr/>
        </p:nvSpPr>
        <p:spPr>
          <a:xfrm rot="8231915" flipV="1">
            <a:off x="7646431" y="4283804"/>
            <a:ext cx="12868290" cy="10157713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368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08940-6ECC-69F0-FA47-6E1D61663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28A30EC-2DB8-786B-B5F3-DAD3149C904F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2A69C2D1-3452-4313-D9CE-9A45BF9050BB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4DD5EE74-B85C-5951-202A-D8DE80EA6021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9CD8BC7-C5D9-B9DE-8B7C-872040509B8F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07241884-EC00-84F5-D3AB-D3250AE67E5B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BFB55FA-1437-2790-5E28-8DA55E1732DA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F85DB452-75FD-C179-43CC-4C2A80AADD3A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9E2D8E1A-DAA3-9839-E232-BB78BD3A1A17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D7835A6E-0168-E965-FB2A-8AD856D10A19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F6E52048-CA5B-D6AF-81B5-A493BBDA43E4}"/>
              </a:ext>
            </a:extLst>
          </p:cNvPr>
          <p:cNvGrpSpPr/>
          <p:nvPr/>
        </p:nvGrpSpPr>
        <p:grpSpPr>
          <a:xfrm>
            <a:off x="-1478218" y="0"/>
            <a:ext cx="26090818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54E13252-0355-19A2-AF5B-538845D1D3B1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2F5061D8-A254-DE35-3CE3-5B8B77B6EAE6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F0CCBB1D-B01B-23FB-B8B9-705C8EA4791F}"/>
              </a:ext>
            </a:extLst>
          </p:cNvPr>
          <p:cNvSpPr txBox="1"/>
          <p:nvPr/>
        </p:nvSpPr>
        <p:spPr>
          <a:xfrm>
            <a:off x="1810368" y="316549"/>
            <a:ext cx="8933832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4.4 MODEL ASSESSMENT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93A34C10-64E7-A535-E452-5ACEC8D25D5D}"/>
              </a:ext>
            </a:extLst>
          </p:cNvPr>
          <p:cNvSpPr txBox="1"/>
          <p:nvPr/>
        </p:nvSpPr>
        <p:spPr>
          <a:xfrm>
            <a:off x="1810368" y="1727180"/>
            <a:ext cx="11666101" cy="2009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is aimed at evaluating the trained models to determine their effectiveness in making predictions.</a:t>
            </a:r>
          </a:p>
          <a:p>
            <a:pPr lvl="0">
              <a:lnSpc>
                <a:spcPts val="4000"/>
              </a:lnSpc>
            </a:pPr>
            <a:endParaRPr lang="en-US" sz="28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RESULTS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C0F48DBB-7BB5-DBDB-5E45-D37EE584A1B3}"/>
              </a:ext>
            </a:extLst>
          </p:cNvPr>
          <p:cNvSpPr/>
          <p:nvPr/>
        </p:nvSpPr>
        <p:spPr>
          <a:xfrm rot="12183695" flipV="1">
            <a:off x="11821868" y="-746452"/>
            <a:ext cx="10438650" cy="9732438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pic>
        <p:nvPicPr>
          <p:cNvPr id="19" name="Immagine 18" descr="Immagine che contiene testo, Carattere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DB03968F-4D69-5B3F-7036-FCD76544E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21" y="3771313"/>
            <a:ext cx="13548429" cy="266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44C8BD1F-8ADF-DED6-EB57-110927C82F5D}"/>
              </a:ext>
            </a:extLst>
          </p:cNvPr>
          <p:cNvGrpSpPr/>
          <p:nvPr/>
        </p:nvGrpSpPr>
        <p:grpSpPr>
          <a:xfrm>
            <a:off x="1" y="0"/>
            <a:ext cx="8298182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C43108CE-F43E-AC5D-D0A2-691383DB0E57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31BF51BB-9388-D40C-6B68-4F52BB34FF89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714EABE-2391-B84E-8D48-C547B2E817B8}"/>
              </a:ext>
            </a:extLst>
          </p:cNvPr>
          <p:cNvGrpSpPr/>
          <p:nvPr/>
        </p:nvGrpSpPr>
        <p:grpSpPr>
          <a:xfrm>
            <a:off x="2" y="0"/>
            <a:ext cx="5897877" cy="10287000"/>
            <a:chOff x="-2177798" y="0"/>
            <a:chExt cx="5357673" cy="68580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78E95C96-9695-1EA7-2E5B-255EA148FD9D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FAD4309A-1808-1C14-F7BD-A9BF2F755CFE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C4090BA-4A3F-A996-E7D5-BC4ADA0635D2}"/>
              </a:ext>
            </a:extLst>
          </p:cNvPr>
          <p:cNvGrpSpPr/>
          <p:nvPr/>
        </p:nvGrpSpPr>
        <p:grpSpPr>
          <a:xfrm>
            <a:off x="-587040" y="0"/>
            <a:ext cx="4084620" cy="10287000"/>
            <a:chOff x="-3801119" y="0"/>
            <a:chExt cx="5726695" cy="6858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F857CA41-6254-5275-5A7C-DF896FBA9435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A491DB56-3C9A-4950-5E66-21393987FE53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C9ABE26-C109-AFF4-8ACD-FDA77DEA36C7}"/>
              </a:ext>
            </a:extLst>
          </p:cNvPr>
          <p:cNvGrpSpPr/>
          <p:nvPr/>
        </p:nvGrpSpPr>
        <p:grpSpPr>
          <a:xfrm>
            <a:off x="9584735" y="1614405"/>
            <a:ext cx="7086600" cy="6875310"/>
            <a:chOff x="9675811" y="772721"/>
            <a:chExt cx="7086600" cy="6875310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47FCA35A-A743-CE8B-F51E-694A4C5D2E5F}"/>
                </a:ext>
              </a:extLst>
            </p:cNvPr>
            <p:cNvSpPr txBox="1"/>
            <p:nvPr/>
          </p:nvSpPr>
          <p:spPr>
            <a:xfrm>
              <a:off x="9675811" y="772721"/>
              <a:ext cx="7086600" cy="22792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499" b="1" dirty="0">
                  <a:solidFill>
                    <a:srgbClr val="0F4662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1. BUSINESS UNDERSTANDING</a:t>
              </a: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F2902B6E-45E4-9B9A-534A-97CDBA208D42}"/>
                </a:ext>
              </a:extLst>
            </p:cNvPr>
            <p:cNvSpPr txBox="1"/>
            <p:nvPr/>
          </p:nvSpPr>
          <p:spPr>
            <a:xfrm>
              <a:off x="10165592" y="3100632"/>
              <a:ext cx="6107038" cy="45473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3999" dirty="0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It focuses on gaining a deep </a:t>
              </a:r>
            </a:p>
            <a:p>
              <a:pPr marL="0" lvl="0" indent="0" algn="ctr">
                <a:lnSpc>
                  <a:spcPts val="6000"/>
                </a:lnSpc>
              </a:pPr>
              <a:r>
                <a:rPr lang="en-US" sz="3999" dirty="0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understanding of the business context and the specific goals of the project.</a:t>
              </a:r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9C16DBE5-4F0E-7604-7A39-C1531600A33D}"/>
              </a:ext>
            </a:extLst>
          </p:cNvPr>
          <p:cNvSpPr txBox="1"/>
          <p:nvPr/>
        </p:nvSpPr>
        <p:spPr>
          <a:xfrm>
            <a:off x="7202126" y="800100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1.1 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F5930007-A2BB-8A38-0025-0ECAE0C84722}"/>
              </a:ext>
            </a:extLst>
          </p:cNvPr>
          <p:cNvSpPr txBox="1"/>
          <p:nvPr/>
        </p:nvSpPr>
        <p:spPr>
          <a:xfrm>
            <a:off x="4755342" y="2712474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1.2 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38E1863D-3448-FFEC-4896-4015DCC25FA2}"/>
              </a:ext>
            </a:extLst>
          </p:cNvPr>
          <p:cNvSpPr txBox="1"/>
          <p:nvPr/>
        </p:nvSpPr>
        <p:spPr>
          <a:xfrm>
            <a:off x="2446481" y="5052060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1.3 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9472EB8C-D265-0671-A6B6-86BF1D3CA24C}"/>
              </a:ext>
            </a:extLst>
          </p:cNvPr>
          <p:cNvSpPr txBox="1"/>
          <p:nvPr/>
        </p:nvSpPr>
        <p:spPr>
          <a:xfrm>
            <a:off x="-14278090" y="1912328"/>
            <a:ext cx="14079636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1.1 DETERMINE BUSINESS OBJECTIVE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7F1B9DAD-E5FC-59C2-0AEA-FF242957AEB9}"/>
              </a:ext>
            </a:extLst>
          </p:cNvPr>
          <p:cNvSpPr txBox="1"/>
          <p:nvPr/>
        </p:nvSpPr>
        <p:spPr>
          <a:xfrm>
            <a:off x="-12743159" y="3168646"/>
            <a:ext cx="11666101" cy="611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developing a thorough understanding and careful definition of the business needs.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Background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we can assume that I own a company that is tasked with monitoring the performance of various airlines.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Business Objectives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predict departure delays by utilizing the characteristics present in the data.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Business Success Criteria: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operational efficiency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(improvement in resource utilization, cost reduction and better service delivery), and </a:t>
            </a: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 satisfaction.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9B2ECC3F-A8C2-B15C-46A4-B83BF266891C}"/>
              </a:ext>
            </a:extLst>
          </p:cNvPr>
          <p:cNvGrpSpPr/>
          <p:nvPr/>
        </p:nvGrpSpPr>
        <p:grpSpPr>
          <a:xfrm>
            <a:off x="9144000" y="-801512"/>
            <a:ext cx="11933330" cy="4831834"/>
            <a:chOff x="9301570" y="-618632"/>
            <a:chExt cx="11933330" cy="4831834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877D24A-1384-D155-396D-80F870330717}"/>
                </a:ext>
              </a:extLst>
            </p:cNvPr>
            <p:cNvSpPr/>
            <p:nvPr/>
          </p:nvSpPr>
          <p:spPr>
            <a:xfrm rot="20517529" flipH="1">
              <a:off x="11661687" y="-618632"/>
              <a:ext cx="9573213" cy="4831834"/>
            </a:xfrm>
            <a:custGeom>
              <a:avLst/>
              <a:gdLst/>
              <a:ahLst/>
              <a:cxnLst/>
              <a:rect l="l" t="t" r="r" b="b"/>
              <a:pathLst>
                <a:path w="5994711" h="4130901">
                  <a:moveTo>
                    <a:pt x="0" y="0"/>
                  </a:moveTo>
                  <a:lnTo>
                    <a:pt x="5994710" y="0"/>
                  </a:lnTo>
                  <a:lnTo>
                    <a:pt x="5994710" y="4130901"/>
                  </a:lnTo>
                  <a:lnTo>
                    <a:pt x="0" y="4130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08C082A-3724-C732-93C3-63F4FD5237A4}"/>
                </a:ext>
              </a:extLst>
            </p:cNvPr>
            <p:cNvSpPr/>
            <p:nvPr/>
          </p:nvSpPr>
          <p:spPr>
            <a:xfrm rot="1210367" flipH="1">
              <a:off x="9301570" y="216479"/>
              <a:ext cx="2821390" cy="1415721"/>
            </a:xfrm>
            <a:custGeom>
              <a:avLst/>
              <a:gdLst/>
              <a:ahLst/>
              <a:cxnLst/>
              <a:rect l="l" t="t" r="r" b="b"/>
              <a:pathLst>
                <a:path w="2868447" h="1559718">
                  <a:moveTo>
                    <a:pt x="2868446" y="0"/>
                  </a:moveTo>
                  <a:lnTo>
                    <a:pt x="0" y="0"/>
                  </a:lnTo>
                  <a:lnTo>
                    <a:pt x="0" y="1559718"/>
                  </a:lnTo>
                  <a:lnTo>
                    <a:pt x="2868446" y="1559718"/>
                  </a:lnTo>
                  <a:lnTo>
                    <a:pt x="286844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92557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68ABC7-1564-62FC-B72E-1A139068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47EEAF81-F54E-20A4-D9DB-1C8BBC747224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1816135D-43C4-9783-756F-FC350493876A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E05D1525-6F52-EB47-625C-391E50F9A99C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581E8DC-60EA-74EE-A2E9-30C9469642BF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8130AD-FC37-1F90-76C9-2E1EDF529506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7A85B469-F608-C4FF-E9A3-07695AEF225B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D678AC97-0DE5-0BDB-890E-3DBC9DAB55EE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08526D58-F3E3-BF4B-549C-3E32122BE9BC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12B04F49-2556-3257-E467-7ADA3BDAD429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2468455-07DC-731F-6A23-2AE0726A037C}"/>
              </a:ext>
            </a:extLst>
          </p:cNvPr>
          <p:cNvGrpSpPr/>
          <p:nvPr/>
        </p:nvGrpSpPr>
        <p:grpSpPr>
          <a:xfrm>
            <a:off x="-1478218" y="0"/>
            <a:ext cx="26090818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8E35410-BB9A-3D8F-33A1-21F50B54E206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9B12680C-06E9-F3E4-75E6-F235F909B4AC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392EB437-3E22-6B19-CBE9-D82065A664F4}"/>
              </a:ext>
            </a:extLst>
          </p:cNvPr>
          <p:cNvSpPr txBox="1"/>
          <p:nvPr/>
        </p:nvSpPr>
        <p:spPr>
          <a:xfrm>
            <a:off x="1810368" y="316549"/>
            <a:ext cx="13048632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4.4 MODEL ASSESSMENT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Results’ Visualization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E039CA2-08D8-79F5-7A4C-809CABEE104C}"/>
              </a:ext>
            </a:extLst>
          </p:cNvPr>
          <p:cNvSpPr/>
          <p:nvPr/>
        </p:nvSpPr>
        <p:spPr>
          <a:xfrm rot="11277661" flipV="1">
            <a:off x="12571207" y="129122"/>
            <a:ext cx="10811348" cy="9657036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pic>
        <p:nvPicPr>
          <p:cNvPr id="18" name="Immagine 17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8DB7756B-C02F-0C86-09AD-BF56B9B95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8" y="2585736"/>
            <a:ext cx="10065435" cy="63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655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6316E-C2FD-D23F-07FE-B7268DB6B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3CE88AB-6FB7-6DC3-9130-FFDDE6EA9CFF}"/>
              </a:ext>
            </a:extLst>
          </p:cNvPr>
          <p:cNvSpPr txBox="1"/>
          <p:nvPr/>
        </p:nvSpPr>
        <p:spPr>
          <a:xfrm>
            <a:off x="2596226" y="3125024"/>
            <a:ext cx="13095546" cy="458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000"/>
              </a:lnSpc>
            </a:pPr>
            <a:r>
              <a:rPr lang="en-US" sz="32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Boosting</a:t>
            </a: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techniques outperformed Bagging techniques in predicting flight departure delays.</a:t>
            </a:r>
          </a:p>
          <a:p>
            <a:pPr lvl="0" algn="ctr">
              <a:lnSpc>
                <a:spcPts val="4000"/>
              </a:lnSpc>
            </a:pPr>
            <a:endParaRPr lang="en-US" sz="32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algn="ctr">
              <a:lnSpc>
                <a:spcPts val="4000"/>
              </a:lnSpc>
            </a:pPr>
            <a:r>
              <a:rPr lang="en-US" sz="32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XGBoost</a:t>
            </a: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appears to be the most promising model, offering an </a:t>
            </a:r>
          </a:p>
          <a:p>
            <a:pPr lvl="0" algn="ctr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optimal balance between predictive accuracy and computational efficiency. </a:t>
            </a:r>
          </a:p>
          <a:p>
            <a:pPr lvl="0" algn="ctr">
              <a:lnSpc>
                <a:spcPts val="4000"/>
              </a:lnSpc>
            </a:pPr>
            <a:endParaRPr lang="en-US" sz="32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algn="ctr">
              <a:lnSpc>
                <a:spcPts val="4000"/>
              </a:lnSpc>
            </a:pPr>
            <a:r>
              <a:rPr lang="en-US" sz="32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Gradient Boosting </a:t>
            </a: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provides the best accuracy, but it is time consuming. 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AAA1F84-51BF-5C52-1748-41D25195D864}"/>
              </a:ext>
            </a:extLst>
          </p:cNvPr>
          <p:cNvSpPr/>
          <p:nvPr/>
        </p:nvSpPr>
        <p:spPr>
          <a:xfrm>
            <a:off x="5897880" y="26289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5F9F4B7-226B-7D68-645C-CF82D9DF0BF1}"/>
              </a:ext>
            </a:extLst>
          </p:cNvPr>
          <p:cNvSpPr/>
          <p:nvPr/>
        </p:nvSpPr>
        <p:spPr>
          <a:xfrm>
            <a:off x="5897880" y="81153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97FE791-CCAA-2DED-33FB-4F450FD05472}"/>
              </a:ext>
            </a:extLst>
          </p:cNvPr>
          <p:cNvSpPr/>
          <p:nvPr/>
        </p:nvSpPr>
        <p:spPr>
          <a:xfrm>
            <a:off x="8304001" y="213277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57D17A8-CBDD-26B7-78C6-4985044BE3C5}"/>
              </a:ext>
            </a:extLst>
          </p:cNvPr>
          <p:cNvSpPr txBox="1"/>
          <p:nvPr/>
        </p:nvSpPr>
        <p:spPr>
          <a:xfrm>
            <a:off x="1028700" y="599709"/>
            <a:ext cx="8048163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CONCLUSIONS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FAC4A8A-8D9D-F08C-7B8C-E8FD9D285755}"/>
              </a:ext>
            </a:extLst>
          </p:cNvPr>
          <p:cNvSpPr/>
          <p:nvPr/>
        </p:nvSpPr>
        <p:spPr>
          <a:xfrm>
            <a:off x="8236864" y="854542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AC9C13-A472-1BB1-C796-D97A1B745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1009B72-2D1A-4D64-A5B6-78027CDCB2E7}"/>
              </a:ext>
            </a:extLst>
          </p:cNvPr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4E961AF-64C7-B704-5942-D4367DCCD344}"/>
              </a:ext>
            </a:extLst>
          </p:cNvPr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4CADD9C-B842-57B8-604A-8C6186E4D06E}"/>
              </a:ext>
            </a:extLst>
          </p:cNvPr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C5602D6-92D4-70C4-85AF-40F03DEE55E7}"/>
              </a:ext>
            </a:extLst>
          </p:cNvPr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ACA8083-1294-8614-7CEE-1309F390EB4E}"/>
              </a:ext>
            </a:extLst>
          </p:cNvPr>
          <p:cNvSpPr/>
          <p:nvPr/>
        </p:nvSpPr>
        <p:spPr>
          <a:xfrm>
            <a:off x="1028700" y="807892"/>
            <a:ext cx="3574199" cy="1030356"/>
          </a:xfrm>
          <a:custGeom>
            <a:avLst/>
            <a:gdLst/>
            <a:ahLst/>
            <a:cxnLst/>
            <a:rect l="l" t="t" r="r" b="b"/>
            <a:pathLst>
              <a:path w="3574199" h="1030356">
                <a:moveTo>
                  <a:pt x="0" y="0"/>
                </a:moveTo>
                <a:lnTo>
                  <a:pt x="3574199" y="0"/>
                </a:lnTo>
                <a:lnTo>
                  <a:pt x="3574199" y="1030356"/>
                </a:lnTo>
                <a:lnTo>
                  <a:pt x="0" y="1030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69" b="-170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2BA8570-67FB-245C-3A92-68C3C3BA17FB}"/>
              </a:ext>
            </a:extLst>
          </p:cNvPr>
          <p:cNvSpPr txBox="1"/>
          <p:nvPr/>
        </p:nvSpPr>
        <p:spPr>
          <a:xfrm>
            <a:off x="1043764" y="3019469"/>
            <a:ext cx="16229942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THANKS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B7741C0-5B47-0B1C-09DA-81B40B4D7B05}"/>
              </a:ext>
            </a:extLst>
          </p:cNvPr>
          <p:cNvSpPr txBox="1"/>
          <p:nvPr/>
        </p:nvSpPr>
        <p:spPr>
          <a:xfrm>
            <a:off x="5664487" y="7710014"/>
            <a:ext cx="6988496" cy="52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AURORA TOMA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2BA4291-65CD-F660-3CE2-8C81FF4FA3F8}"/>
              </a:ext>
            </a:extLst>
          </p:cNvPr>
          <p:cNvSpPr txBox="1"/>
          <p:nvPr/>
        </p:nvSpPr>
        <p:spPr>
          <a:xfrm>
            <a:off x="3322179" y="7062841"/>
            <a:ext cx="11643643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335872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39A79-ABF3-63D2-8259-9299BE354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4585BA00-3381-5DA7-98CE-75B3D8177E39}"/>
              </a:ext>
            </a:extLst>
          </p:cNvPr>
          <p:cNvGrpSpPr/>
          <p:nvPr/>
        </p:nvGrpSpPr>
        <p:grpSpPr>
          <a:xfrm>
            <a:off x="-1142998" y="0"/>
            <a:ext cx="22631399" cy="10287000"/>
            <a:chOff x="-822864" y="0"/>
            <a:chExt cx="5314068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43F88894-86E3-3E17-7CC4-8A4B091AAB5C}"/>
                </a:ext>
              </a:extLst>
            </p:cNvPr>
            <p:cNvSpPr/>
            <p:nvPr/>
          </p:nvSpPr>
          <p:spPr>
            <a:xfrm>
              <a:off x="-822864" y="0"/>
              <a:ext cx="4957119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7573D8F4-2C2D-DD58-E082-3C34297B5AE5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03274E0-9BAE-4F44-029A-632385BAF16B}"/>
              </a:ext>
            </a:extLst>
          </p:cNvPr>
          <p:cNvGrpSpPr/>
          <p:nvPr/>
        </p:nvGrpSpPr>
        <p:grpSpPr>
          <a:xfrm>
            <a:off x="2" y="0"/>
            <a:ext cx="1267043" cy="10287000"/>
            <a:chOff x="-2177798" y="0"/>
            <a:chExt cx="5357673" cy="68580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9E32AAFD-C001-A94A-B7E1-02B7C831D67A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85A67A41-455B-8238-1099-BF72560C8C34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0C64500-3458-8D4B-A82C-6DB639F0FA19}"/>
              </a:ext>
            </a:extLst>
          </p:cNvPr>
          <p:cNvGrpSpPr/>
          <p:nvPr/>
        </p:nvGrpSpPr>
        <p:grpSpPr>
          <a:xfrm>
            <a:off x="-548639" y="0"/>
            <a:ext cx="1187007" cy="10287000"/>
            <a:chOff x="-3801119" y="0"/>
            <a:chExt cx="5726695" cy="6858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0FACAC57-15BE-B016-A171-A17CB6764194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111F9F93-C66C-4E9A-F20A-7543A7A97020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0561F5AF-CFDF-7B1F-8F2D-173E3F03AF9B}"/>
              </a:ext>
            </a:extLst>
          </p:cNvPr>
          <p:cNvSpPr txBox="1"/>
          <p:nvPr/>
        </p:nvSpPr>
        <p:spPr>
          <a:xfrm>
            <a:off x="2472257" y="377298"/>
            <a:ext cx="14079636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1.1 DETERMINE BUSINESS OBJECTIVE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EBD4CE5D-EC39-F331-554A-78E085596513}"/>
              </a:ext>
            </a:extLst>
          </p:cNvPr>
          <p:cNvSpPr txBox="1"/>
          <p:nvPr/>
        </p:nvSpPr>
        <p:spPr>
          <a:xfrm>
            <a:off x="2472256" y="1572867"/>
            <a:ext cx="13233203" cy="5600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the definition of the business needs.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Background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we can assume that I own a company that is tasked with monitoring the performance of various airlines.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Business Objectives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predict departure delays by using the characteristics present in the data.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Business Success Criteria: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operational efficiency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(improvement in resource utilization, cost reduction and better service delivery), and </a:t>
            </a: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 satisfaction.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1B7CF08-7D78-04D8-4B1D-A22744610A72}"/>
              </a:ext>
            </a:extLst>
          </p:cNvPr>
          <p:cNvSpPr txBox="1"/>
          <p:nvPr/>
        </p:nvSpPr>
        <p:spPr>
          <a:xfrm>
            <a:off x="-14203016" y="2019300"/>
            <a:ext cx="14079636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1.2 ASSESS SITUATION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48C19259-F4D2-1D36-62A3-5AD71A370BF3}"/>
              </a:ext>
            </a:extLst>
          </p:cNvPr>
          <p:cNvSpPr txBox="1"/>
          <p:nvPr/>
        </p:nvSpPr>
        <p:spPr>
          <a:xfrm>
            <a:off x="-12668085" y="3275618"/>
            <a:ext cx="11666101" cy="508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understanding the broader context in which the project will take place.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Inventory of Resources: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computer scientist as </a:t>
            </a: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personnel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; performance and various pieces of information related to airlines as </a:t>
            </a: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; 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Inventory of Assumptions: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availability related to the airlines, with medium-high quality; formats standardization and missing values handling needed. 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B0264D9-01FB-3173-EA7A-8457219253C8}"/>
              </a:ext>
            </a:extLst>
          </p:cNvPr>
          <p:cNvGrpSpPr/>
          <p:nvPr/>
        </p:nvGrpSpPr>
        <p:grpSpPr>
          <a:xfrm>
            <a:off x="7622433" y="5819391"/>
            <a:ext cx="10292872" cy="5115903"/>
            <a:chOff x="7819528" y="6424475"/>
            <a:chExt cx="10292872" cy="511590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7875836-878B-4F69-1240-84F8AF241072}"/>
                </a:ext>
              </a:extLst>
            </p:cNvPr>
            <p:cNvSpPr/>
            <p:nvPr/>
          </p:nvSpPr>
          <p:spPr>
            <a:xfrm rot="11678514">
              <a:off x="7819528" y="6424475"/>
              <a:ext cx="8857022" cy="5115903"/>
            </a:xfrm>
            <a:custGeom>
              <a:avLst/>
              <a:gdLst/>
              <a:ahLst/>
              <a:cxnLst/>
              <a:rect l="l" t="t" r="r" b="b"/>
              <a:pathLst>
                <a:path w="7831247" h="5396441">
                  <a:moveTo>
                    <a:pt x="7831246" y="0"/>
                  </a:moveTo>
                  <a:lnTo>
                    <a:pt x="0" y="0"/>
                  </a:lnTo>
                  <a:lnTo>
                    <a:pt x="0" y="5396440"/>
                  </a:lnTo>
                  <a:lnTo>
                    <a:pt x="7831246" y="5396440"/>
                  </a:lnTo>
                  <a:lnTo>
                    <a:pt x="7831246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D02F84B9-92B0-80B6-AEB4-B2B42E960CA9}"/>
                </a:ext>
              </a:extLst>
            </p:cNvPr>
            <p:cNvSpPr/>
            <p:nvPr/>
          </p:nvSpPr>
          <p:spPr>
            <a:xfrm rot="19816235">
              <a:off x="15338397" y="6485862"/>
              <a:ext cx="2774003" cy="1444468"/>
            </a:xfrm>
            <a:custGeom>
              <a:avLst/>
              <a:gdLst/>
              <a:ahLst/>
              <a:cxnLst/>
              <a:rect l="l" t="t" r="r" b="b"/>
              <a:pathLst>
                <a:path w="2868447" h="1559718">
                  <a:moveTo>
                    <a:pt x="2868446" y="0"/>
                  </a:moveTo>
                  <a:lnTo>
                    <a:pt x="0" y="0"/>
                  </a:lnTo>
                  <a:lnTo>
                    <a:pt x="0" y="1559718"/>
                  </a:lnTo>
                  <a:lnTo>
                    <a:pt x="2868446" y="1559718"/>
                  </a:lnTo>
                  <a:lnTo>
                    <a:pt x="286844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00245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70E8-0C7A-BF5C-83B0-72642089E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ADCEAF58-C0C3-94E5-AFEE-113388A05936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5922449-FA0B-AC07-7E89-F4BA5E82B59E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BBD17A15-7455-5C44-67B7-F9889C7BDE1F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9D89968-FD61-1B74-BCB3-400246AD44B0}"/>
              </a:ext>
            </a:extLst>
          </p:cNvPr>
          <p:cNvGrpSpPr/>
          <p:nvPr/>
        </p:nvGrpSpPr>
        <p:grpSpPr>
          <a:xfrm>
            <a:off x="-1257300" y="0"/>
            <a:ext cx="24002999" cy="10287000"/>
            <a:chOff x="-2177798" y="0"/>
            <a:chExt cx="5357673" cy="68580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85E6063F-555A-1767-D2E3-4237E88E2ADD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4B61B7A9-F678-CD09-9E77-A35BA4E27D0C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4D24278C-C398-159F-A3F5-87C97422065B}"/>
              </a:ext>
            </a:extLst>
          </p:cNvPr>
          <p:cNvGrpSpPr/>
          <p:nvPr/>
        </p:nvGrpSpPr>
        <p:grpSpPr>
          <a:xfrm>
            <a:off x="-685800" y="0"/>
            <a:ext cx="1487837" cy="10287000"/>
            <a:chOff x="-3801119" y="0"/>
            <a:chExt cx="5726695" cy="6858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4DF8E215-637C-8904-6228-09CB2F0412BD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6F412DF0-37FF-73ED-72F1-CF0E3CF75F8F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58346DE6-1C0A-EA4D-D2A2-933B5C43A56E}"/>
              </a:ext>
            </a:extLst>
          </p:cNvPr>
          <p:cNvSpPr txBox="1"/>
          <p:nvPr/>
        </p:nvSpPr>
        <p:spPr>
          <a:xfrm>
            <a:off x="2472257" y="348196"/>
            <a:ext cx="8171832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1.2 ASSESS SITUATION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BA41847B-F5E1-D8E3-E430-B21B9D92998E}"/>
              </a:ext>
            </a:extLst>
          </p:cNvPr>
          <p:cNvSpPr txBox="1"/>
          <p:nvPr/>
        </p:nvSpPr>
        <p:spPr>
          <a:xfrm>
            <a:off x="2472257" y="1572867"/>
            <a:ext cx="11852370" cy="4061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to understand the context in which the project will take place.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Inventory of Resources: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computer scientist as </a:t>
            </a: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personnel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; information related to airlines as </a:t>
            </a: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; 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Inventory of Assumptions: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availability related to the airlines, with medium-high quality; formats standardization and missing values handling needed. 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6A1A831F-79A0-886F-1AC1-571B2B4CA384}"/>
              </a:ext>
            </a:extLst>
          </p:cNvPr>
          <p:cNvSpPr txBox="1"/>
          <p:nvPr/>
        </p:nvSpPr>
        <p:spPr>
          <a:xfrm>
            <a:off x="-14318832" y="1442278"/>
            <a:ext cx="12216644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1.3 DETERMINING DATA MINING 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	GOALS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9801D841-F3D6-C66D-E59B-DFDCFEA718AE}"/>
              </a:ext>
            </a:extLst>
          </p:cNvPr>
          <p:cNvSpPr txBox="1"/>
          <p:nvPr/>
        </p:nvSpPr>
        <p:spPr>
          <a:xfrm>
            <a:off x="-14313360" y="3903470"/>
            <a:ext cx="12902654" cy="508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to translate the primary business objectives into data mining goals using technical terminology.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Mining Goals: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apply a regression task to predict the departure delay of flights across various airlines, comparing boosting techniques with bagging techniques. 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Mining Success Criteria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measured by performance metrics such as the Mean Absolute Error (MAE), Mean Squared Error (MSE) and Root Mean Squared Error (RMSE).</a:t>
            </a: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119C5666-EEE8-9E9B-3333-59371A5C7C65}"/>
              </a:ext>
            </a:extLst>
          </p:cNvPr>
          <p:cNvSpPr/>
          <p:nvPr/>
        </p:nvSpPr>
        <p:spPr>
          <a:xfrm rot="7883333" flipV="1">
            <a:off x="5992830" y="5095656"/>
            <a:ext cx="11491839" cy="8550448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69BF1F-3DE5-308E-5F77-6E762E15B92C}"/>
              </a:ext>
            </a:extLst>
          </p:cNvPr>
          <p:cNvGrpSpPr/>
          <p:nvPr/>
        </p:nvGrpSpPr>
        <p:grpSpPr>
          <a:xfrm>
            <a:off x="14513816" y="695751"/>
            <a:ext cx="3175566" cy="2383875"/>
            <a:chOff x="14513816" y="695751"/>
            <a:chExt cx="3175566" cy="2383875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686DD95-D148-F2D2-A897-31272E8E0D57}"/>
                </a:ext>
              </a:extLst>
            </p:cNvPr>
            <p:cNvSpPr/>
            <p:nvPr/>
          </p:nvSpPr>
          <p:spPr>
            <a:xfrm>
              <a:off x="14513816" y="695751"/>
              <a:ext cx="1241041" cy="1493053"/>
            </a:xfrm>
            <a:custGeom>
              <a:avLst/>
              <a:gdLst/>
              <a:ahLst/>
              <a:cxnLst/>
              <a:rect l="l" t="t" r="r" b="b"/>
              <a:pathLst>
                <a:path w="1241041" h="1493053">
                  <a:moveTo>
                    <a:pt x="0" y="0"/>
                  </a:moveTo>
                  <a:lnTo>
                    <a:pt x="1241041" y="0"/>
                  </a:lnTo>
                  <a:lnTo>
                    <a:pt x="1241041" y="1493053"/>
                  </a:lnTo>
                  <a:lnTo>
                    <a:pt x="0" y="1493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2">
              <a:extLst>
                <a:ext uri="{FF2B5EF4-FFF2-40B4-BE49-F238E27FC236}">
                  <a16:creationId xmlns:a16="http://schemas.microsoft.com/office/drawing/2014/main" id="{4AA2BCEB-A070-AD92-3974-694037ED1153}"/>
                </a:ext>
              </a:extLst>
            </p:cNvPr>
            <p:cNvSpPr/>
            <p:nvPr/>
          </p:nvSpPr>
          <p:spPr>
            <a:xfrm rot="1553671">
              <a:off x="15919155" y="1638009"/>
              <a:ext cx="1770227" cy="1441617"/>
            </a:xfrm>
            <a:custGeom>
              <a:avLst/>
              <a:gdLst/>
              <a:ahLst/>
              <a:cxnLst/>
              <a:rect l="l" t="t" r="r" b="b"/>
              <a:pathLst>
                <a:path w="6042107" h="4114800">
                  <a:moveTo>
                    <a:pt x="0" y="0"/>
                  </a:moveTo>
                  <a:lnTo>
                    <a:pt x="6042107" y="0"/>
                  </a:lnTo>
                  <a:lnTo>
                    <a:pt x="604210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35481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AA93F-2D03-E6CB-DA12-7936E6EAA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3E810979-B22F-18F6-6B01-E63347C38A5D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71D28BBF-2972-13DC-3F49-764E602C2B3D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51BF5916-41E8-806D-9E09-09128491C13C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2D3BC75-C5DD-EFFD-0B54-ADD223254CDD}"/>
              </a:ext>
            </a:extLst>
          </p:cNvPr>
          <p:cNvGrpSpPr/>
          <p:nvPr/>
        </p:nvGrpSpPr>
        <p:grpSpPr>
          <a:xfrm>
            <a:off x="1" y="0"/>
            <a:ext cx="22745699" cy="10287000"/>
            <a:chOff x="-2177798" y="0"/>
            <a:chExt cx="5357673" cy="685800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55A8BB9C-0753-18D0-00FB-07EE25FB8FB2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C4425D7A-3E67-BB7F-F63E-CB46E757CB65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88CEF9B-9B65-62E2-5934-F1C9E64B5240}"/>
              </a:ext>
            </a:extLst>
          </p:cNvPr>
          <p:cNvGrpSpPr/>
          <p:nvPr/>
        </p:nvGrpSpPr>
        <p:grpSpPr>
          <a:xfrm>
            <a:off x="-1760220" y="0"/>
            <a:ext cx="26014680" cy="10287000"/>
            <a:chOff x="-3801119" y="0"/>
            <a:chExt cx="5726695" cy="6858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D239A3C5-A891-67C6-7BA6-FB2E4DC4CCB6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710F955-C258-2E05-CE57-E32903FE1525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39AE4269-0EAE-BE70-08CB-0E6DCD05F4E3}"/>
              </a:ext>
            </a:extLst>
          </p:cNvPr>
          <p:cNvSpPr txBox="1"/>
          <p:nvPr/>
        </p:nvSpPr>
        <p:spPr>
          <a:xfrm>
            <a:off x="2509062" y="561644"/>
            <a:ext cx="12216644" cy="226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1.3 DETERMINING DATA MINING </a:t>
            </a:r>
          </a:p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	GOALS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134336CA-C8B9-EFC6-5794-B9C5E25CE65F}"/>
              </a:ext>
            </a:extLst>
          </p:cNvPr>
          <p:cNvSpPr txBox="1"/>
          <p:nvPr/>
        </p:nvSpPr>
        <p:spPr>
          <a:xfrm>
            <a:off x="2509062" y="3022836"/>
            <a:ext cx="12902654" cy="508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to translate the primary business objectives into data mining goals using technical terminology.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Mining Goals: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apply a regression task to predict the departure delay of flights across various airlines, comparing boosting techniques with bagging techniques. 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Mining Success Criteria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measured by performance metrics such as the Mean Absolute Error (MAE), Mean Squared Error (MSE) and Root Mean Squared Error (RMSE).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6C7F02F-C5EA-8A28-2AF3-2EB99D263826}"/>
              </a:ext>
            </a:extLst>
          </p:cNvPr>
          <p:cNvSpPr/>
          <p:nvPr/>
        </p:nvSpPr>
        <p:spPr>
          <a:xfrm rot="11678514">
            <a:off x="8345218" y="4819564"/>
            <a:ext cx="13326611" cy="8671965"/>
          </a:xfrm>
          <a:custGeom>
            <a:avLst/>
            <a:gdLst/>
            <a:ahLst/>
            <a:cxnLst/>
            <a:rect l="l" t="t" r="r" b="b"/>
            <a:pathLst>
              <a:path w="7831247" h="5396441">
                <a:moveTo>
                  <a:pt x="7831246" y="0"/>
                </a:moveTo>
                <a:lnTo>
                  <a:pt x="0" y="0"/>
                </a:lnTo>
                <a:lnTo>
                  <a:pt x="0" y="5396440"/>
                </a:lnTo>
                <a:lnTo>
                  <a:pt x="7831246" y="5396440"/>
                </a:lnTo>
                <a:lnTo>
                  <a:pt x="7831246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E62237CE-DD06-B966-8B19-F4395E7BAB12}"/>
              </a:ext>
            </a:extLst>
          </p:cNvPr>
          <p:cNvSpPr/>
          <p:nvPr/>
        </p:nvSpPr>
        <p:spPr>
          <a:xfrm>
            <a:off x="14682023" y="712721"/>
            <a:ext cx="2408474" cy="2286000"/>
          </a:xfrm>
          <a:custGeom>
            <a:avLst/>
            <a:gdLst/>
            <a:ahLst/>
            <a:cxnLst/>
            <a:rect l="l" t="t" r="r" b="b"/>
            <a:pathLst>
              <a:path w="4054948" h="4114800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8AF5B-2324-E312-2855-9AF893DE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AD883D82-255B-C56F-CACA-EF1F9333AF11}"/>
              </a:ext>
            </a:extLst>
          </p:cNvPr>
          <p:cNvGrpSpPr/>
          <p:nvPr/>
        </p:nvGrpSpPr>
        <p:grpSpPr>
          <a:xfrm>
            <a:off x="1" y="0"/>
            <a:ext cx="8298182" cy="10287000"/>
            <a:chOff x="-554477" y="0"/>
            <a:chExt cx="5045681" cy="685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1B939DC5-F199-B53F-8E5A-7F5862CB31B4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7F12ABE-1E36-F831-0A73-DEE329EE0832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3065A10-F7DD-25F1-C3B4-0DEE5591E6FE}"/>
              </a:ext>
            </a:extLst>
          </p:cNvPr>
          <p:cNvGrpSpPr/>
          <p:nvPr/>
        </p:nvGrpSpPr>
        <p:grpSpPr>
          <a:xfrm>
            <a:off x="2" y="0"/>
            <a:ext cx="6331315" cy="10287000"/>
            <a:chOff x="-2177798" y="0"/>
            <a:chExt cx="5357673" cy="68580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496A2A15-40E3-B1EB-DEAD-C34D1180DA9F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93468AE9-2587-33F6-AE15-B64AA1567C9C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47802C7-9060-8699-9A00-58A55D30695B}"/>
              </a:ext>
            </a:extLst>
          </p:cNvPr>
          <p:cNvGrpSpPr/>
          <p:nvPr/>
        </p:nvGrpSpPr>
        <p:grpSpPr>
          <a:xfrm>
            <a:off x="-587040" y="0"/>
            <a:ext cx="4481488" cy="10287000"/>
            <a:chOff x="-3801119" y="0"/>
            <a:chExt cx="5726695" cy="6858000"/>
          </a:xfrm>
          <a:solidFill>
            <a:srgbClr val="FFCC99"/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79C99840-3850-CB94-8E91-61CEC9AA19B3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 w="0">
              <a:solidFill>
                <a:srgbClr val="FFCC99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5758E826-996A-9D69-3165-BA08F83EABC3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 w="0">
              <a:solidFill>
                <a:srgbClr val="FF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D6A9360-0197-8BD0-FC81-1F48A0C6793A}"/>
              </a:ext>
            </a:extLst>
          </p:cNvPr>
          <p:cNvGrpSpPr/>
          <p:nvPr/>
        </p:nvGrpSpPr>
        <p:grpSpPr>
          <a:xfrm>
            <a:off x="9656576" y="2304484"/>
            <a:ext cx="7086600" cy="5295853"/>
            <a:chOff x="9675811" y="772721"/>
            <a:chExt cx="7086600" cy="5295853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5F11012D-562D-5E04-30D9-1B1CE9BDDF07}"/>
                </a:ext>
              </a:extLst>
            </p:cNvPr>
            <p:cNvSpPr txBox="1"/>
            <p:nvPr/>
          </p:nvSpPr>
          <p:spPr>
            <a:xfrm>
              <a:off x="9675811" y="772721"/>
              <a:ext cx="7086600" cy="22792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499" b="1" dirty="0">
                  <a:solidFill>
                    <a:srgbClr val="0F4662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2. DATA UNDERSTANDING</a:t>
              </a: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DF013955-2431-410D-DBB5-82EB62C50DE1}"/>
                </a:ext>
              </a:extLst>
            </p:cNvPr>
            <p:cNvSpPr txBox="1"/>
            <p:nvPr/>
          </p:nvSpPr>
          <p:spPr>
            <a:xfrm>
              <a:off x="10165592" y="3060058"/>
              <a:ext cx="6107038" cy="3008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3999" dirty="0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It focuses on acquiring and exploring the data </a:t>
              </a:r>
            </a:p>
            <a:p>
              <a:pPr marL="0" lvl="0" indent="0" algn="ctr">
                <a:lnSpc>
                  <a:spcPts val="6000"/>
                </a:lnSpc>
              </a:pPr>
              <a:r>
                <a:rPr lang="en-US" sz="3999" dirty="0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to ensure it is suitable for the subsequent analysis.</a:t>
              </a:r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A717BA51-EE5E-4D3A-FEEF-390EEE48A8E0}"/>
              </a:ext>
            </a:extLst>
          </p:cNvPr>
          <p:cNvSpPr txBox="1"/>
          <p:nvPr/>
        </p:nvSpPr>
        <p:spPr>
          <a:xfrm>
            <a:off x="7202126" y="800100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2.1 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1135F02E-2C59-AF26-3A18-7F27194E508C}"/>
              </a:ext>
            </a:extLst>
          </p:cNvPr>
          <p:cNvSpPr txBox="1"/>
          <p:nvPr/>
        </p:nvSpPr>
        <p:spPr>
          <a:xfrm>
            <a:off x="5027614" y="2759363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2.2 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C71EECB-9DAB-F72F-0A47-F246789F344D}"/>
              </a:ext>
            </a:extLst>
          </p:cNvPr>
          <p:cNvSpPr txBox="1"/>
          <p:nvPr/>
        </p:nvSpPr>
        <p:spPr>
          <a:xfrm>
            <a:off x="2573163" y="4952411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2.3 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86D60BA5-EF6D-A753-1CFC-56C91F943D6E}"/>
              </a:ext>
            </a:extLst>
          </p:cNvPr>
          <p:cNvGrpSpPr/>
          <p:nvPr/>
        </p:nvGrpSpPr>
        <p:grpSpPr>
          <a:xfrm>
            <a:off x="-1143001" y="0"/>
            <a:ext cx="2795873" cy="10287000"/>
            <a:chOff x="-1143000" y="0"/>
            <a:chExt cx="2443280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A80670DC-9C84-15A9-2A68-D112CBE735A3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 w="0" cap="flat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40005" dist="20320" dir="5400000" algn="ctr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B148624A-04ED-8B81-98CB-B83E45A73D66}"/>
                </a:ext>
              </a:extLst>
            </p:cNvPr>
            <p:cNvSpPr/>
            <p:nvPr/>
          </p:nvSpPr>
          <p:spPr>
            <a:xfrm>
              <a:off x="216115" y="7658100"/>
              <a:ext cx="1084165" cy="1297056"/>
            </a:xfrm>
            <a:prstGeom prst="roundRect">
              <a:avLst/>
            </a:prstGeom>
            <a:grpFill/>
            <a:ln w="0" cap="flat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6B51E6CC-5F10-4EDC-3956-931DB18F367B}"/>
              </a:ext>
            </a:extLst>
          </p:cNvPr>
          <p:cNvSpPr txBox="1"/>
          <p:nvPr/>
        </p:nvSpPr>
        <p:spPr>
          <a:xfrm>
            <a:off x="445062" y="7539338"/>
            <a:ext cx="1018032" cy="111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 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617D2D4C-03A2-8894-0732-71CDD5DA8363}"/>
              </a:ext>
            </a:extLst>
          </p:cNvPr>
          <p:cNvSpPr txBox="1"/>
          <p:nvPr/>
        </p:nvSpPr>
        <p:spPr>
          <a:xfrm>
            <a:off x="-15528577" y="2221395"/>
            <a:ext cx="14079636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2.1 DETERMINE BUSINESS OBJECTIVE</a:t>
            </a: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759266C4-0D1F-4434-4959-8A5A5F0CE3B4}"/>
              </a:ext>
            </a:extLst>
          </p:cNvPr>
          <p:cNvSpPr txBox="1"/>
          <p:nvPr/>
        </p:nvSpPr>
        <p:spPr>
          <a:xfrm>
            <a:off x="-13993646" y="3477713"/>
            <a:ext cx="11666101" cy="4061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to access relevant data from the inventory of resources.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Initial Data Collection Report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dataset is stored locally on the system and a backup copy of the dataset is saved on OneDrive space;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dataset was acquired from Kaggle, and the acquisition process was seamless, with no issues encountered.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3740B9-16E0-4416-4ED2-8B295BEBACF1}"/>
              </a:ext>
            </a:extLst>
          </p:cNvPr>
          <p:cNvSpPr txBox="1"/>
          <p:nvPr/>
        </p:nvSpPr>
        <p:spPr>
          <a:xfrm>
            <a:off x="-7072312" y="4987409"/>
            <a:ext cx="1690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1A8F7A74-5EA6-EC30-2BA7-2994A046B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23842" y="7539338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24AC006-4435-D1A4-4ABB-809E9882B73D}"/>
              </a:ext>
            </a:extLst>
          </p:cNvPr>
          <p:cNvSpPr txBox="1"/>
          <p:nvPr/>
        </p:nvSpPr>
        <p:spPr>
          <a:xfrm>
            <a:off x="-7072312" y="4987409"/>
            <a:ext cx="1690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729C6F-A5A9-42C9-D27F-D73A5098E3DD}"/>
              </a:ext>
            </a:extLst>
          </p:cNvPr>
          <p:cNvSpPr/>
          <p:nvPr/>
        </p:nvSpPr>
        <p:spPr>
          <a:xfrm rot="20581098" flipH="1">
            <a:off x="11088518" y="-439382"/>
            <a:ext cx="9573213" cy="4831834"/>
          </a:xfrm>
          <a:custGeom>
            <a:avLst/>
            <a:gdLst/>
            <a:ahLst/>
            <a:cxnLst/>
            <a:rect l="l" t="t" r="r" b="b"/>
            <a:pathLst>
              <a:path w="5994711" h="4130901">
                <a:moveTo>
                  <a:pt x="0" y="0"/>
                </a:moveTo>
                <a:lnTo>
                  <a:pt x="5994710" y="0"/>
                </a:lnTo>
                <a:lnTo>
                  <a:pt x="5994710" y="4130901"/>
                </a:lnTo>
                <a:lnTo>
                  <a:pt x="0" y="4130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AD678B79-A327-50C7-8E9B-040B9A77757D}"/>
              </a:ext>
            </a:extLst>
          </p:cNvPr>
          <p:cNvSpPr/>
          <p:nvPr/>
        </p:nvSpPr>
        <p:spPr>
          <a:xfrm flipH="1">
            <a:off x="9252497" y="213326"/>
            <a:ext cx="2327668" cy="1661133"/>
          </a:xfrm>
          <a:custGeom>
            <a:avLst/>
            <a:gdLst/>
            <a:ahLst/>
            <a:cxnLst/>
            <a:rect l="l" t="t" r="r" b="b"/>
            <a:pathLst>
              <a:path w="2626178" h="1427984">
                <a:moveTo>
                  <a:pt x="0" y="0"/>
                </a:moveTo>
                <a:lnTo>
                  <a:pt x="2626179" y="0"/>
                </a:lnTo>
                <a:lnTo>
                  <a:pt x="2626179" y="1427984"/>
                </a:lnTo>
                <a:lnTo>
                  <a:pt x="0" y="1427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97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5ED41-2400-6DC5-0B34-FB0F99916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63E55C-6455-C590-4A41-109FE04C607F}"/>
              </a:ext>
            </a:extLst>
          </p:cNvPr>
          <p:cNvGrpSpPr/>
          <p:nvPr/>
        </p:nvGrpSpPr>
        <p:grpSpPr>
          <a:xfrm>
            <a:off x="-1142998" y="0"/>
            <a:ext cx="22631399" cy="10287000"/>
            <a:chOff x="-822864" y="0"/>
            <a:chExt cx="5314068" cy="685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6F5DF88F-E4D0-82A9-4E21-6FD96318E348}"/>
                </a:ext>
              </a:extLst>
            </p:cNvPr>
            <p:cNvSpPr/>
            <p:nvPr/>
          </p:nvSpPr>
          <p:spPr>
            <a:xfrm>
              <a:off x="-822864" y="0"/>
              <a:ext cx="4957119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E2DA00F8-E8E9-4444-D011-A9D735B074BA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CF57C3E-400B-8E53-5802-4D49C7A8416C}"/>
              </a:ext>
            </a:extLst>
          </p:cNvPr>
          <p:cNvGrpSpPr/>
          <p:nvPr/>
        </p:nvGrpSpPr>
        <p:grpSpPr>
          <a:xfrm>
            <a:off x="941406" y="0"/>
            <a:ext cx="1267043" cy="10287000"/>
            <a:chOff x="-2177798" y="0"/>
            <a:chExt cx="5357673" cy="68580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E9BF6196-E9B9-2C23-1A8F-3C7F3CCC9B24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E46534F8-FDA9-E8E7-A242-C17BD6894AC4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79CFF677-D955-F75A-66A1-717411F6C83D}"/>
              </a:ext>
            </a:extLst>
          </p:cNvPr>
          <p:cNvGrpSpPr/>
          <p:nvPr/>
        </p:nvGrpSpPr>
        <p:grpSpPr>
          <a:xfrm>
            <a:off x="392765" y="0"/>
            <a:ext cx="1187007" cy="10287000"/>
            <a:chOff x="-3801119" y="0"/>
            <a:chExt cx="5726695" cy="6858000"/>
          </a:xfrm>
          <a:solidFill>
            <a:srgbClr val="FFCC99"/>
          </a:solidFill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4C72DFD4-FCB1-9AFE-5498-3F3C0388EFA7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6FE3A628-B1D5-033A-141E-AA86116BAD0E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EF8BD0E9-CEEF-2389-10D0-E38BD55F5291}"/>
              </a:ext>
            </a:extLst>
          </p:cNvPr>
          <p:cNvSpPr txBox="1"/>
          <p:nvPr/>
        </p:nvSpPr>
        <p:spPr>
          <a:xfrm>
            <a:off x="2921197" y="377298"/>
            <a:ext cx="12982841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2.1 INITIAL DATA COLLECTION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12696B8A-2F81-B2D1-CB58-15510F4A234A}"/>
              </a:ext>
            </a:extLst>
          </p:cNvPr>
          <p:cNvSpPr txBox="1"/>
          <p:nvPr/>
        </p:nvSpPr>
        <p:spPr>
          <a:xfrm>
            <a:off x="2921197" y="1572867"/>
            <a:ext cx="11666101" cy="4061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to access relevant data from the inventory of resources.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Initial Data Collection Report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dataset is stored locally on the system and a backup copy of the dataset is saved on OneDrive space;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dataset was acquired from Kaggle, and the acquisition process was seamless, with no issues encountered.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5C63AB33-6291-EB90-E8C0-7D5D81356AF3}"/>
              </a:ext>
            </a:extLst>
          </p:cNvPr>
          <p:cNvSpPr/>
          <p:nvPr/>
        </p:nvSpPr>
        <p:spPr>
          <a:xfrm>
            <a:off x="-274683" y="5143500"/>
            <a:ext cx="315063" cy="12970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7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0AC821CC-F93A-747C-1D7A-5649D3005602}"/>
              </a:ext>
            </a:extLst>
          </p:cNvPr>
          <p:cNvGrpSpPr/>
          <p:nvPr/>
        </p:nvGrpSpPr>
        <p:grpSpPr>
          <a:xfrm>
            <a:off x="-536814" y="0"/>
            <a:ext cx="1478219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DE100419-EBDF-912F-4665-12951D6AD926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9CC76CD0-1029-ED53-74C9-1B2C7853DDAF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sp>
        <p:nvSpPr>
          <p:cNvPr id="23" name="TextBox 6">
            <a:extLst>
              <a:ext uri="{FF2B5EF4-FFF2-40B4-BE49-F238E27FC236}">
                <a16:creationId xmlns:a16="http://schemas.microsoft.com/office/drawing/2014/main" id="{359FECB7-3A25-EA94-819E-0C605D084B4D}"/>
              </a:ext>
            </a:extLst>
          </p:cNvPr>
          <p:cNvSpPr txBox="1"/>
          <p:nvPr/>
        </p:nvSpPr>
        <p:spPr>
          <a:xfrm>
            <a:off x="-19335866" y="863590"/>
            <a:ext cx="14079636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2.2 DATA DESCRIPTION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F0A39282-64F8-FE36-FB84-67EF5D095D50}"/>
              </a:ext>
            </a:extLst>
          </p:cNvPr>
          <p:cNvSpPr txBox="1"/>
          <p:nvPr/>
        </p:nvSpPr>
        <p:spPr>
          <a:xfrm>
            <a:off x="-17800935" y="2119908"/>
            <a:ext cx="11666101" cy="354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examining the properties of the dataset, exploring the data in detail, uncovering its structure, formats and potential values. 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Description Report: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includes information related to the nature of features, describing them as categorical (nominal or ordinal), or quantitative (discrete or continuous).</a:t>
            </a:r>
          </a:p>
        </p:txBody>
      </p:sp>
      <p:pic>
        <p:nvPicPr>
          <p:cNvPr id="25" name="Immagine 24" descr="Immagine che contiene testo, line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65CC01D6-3159-717E-1BB8-B880251CE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4830" y="6361038"/>
            <a:ext cx="17686989" cy="3548664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35958685-359D-D2AF-4BFD-7AD35CA9924E}"/>
              </a:ext>
            </a:extLst>
          </p:cNvPr>
          <p:cNvGrpSpPr/>
          <p:nvPr/>
        </p:nvGrpSpPr>
        <p:grpSpPr>
          <a:xfrm>
            <a:off x="4563855" y="4079499"/>
            <a:ext cx="13433997" cy="7435138"/>
            <a:chOff x="4563855" y="4079499"/>
            <a:chExt cx="13433997" cy="74351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FF8DB71-DE19-7097-D8F2-040AEDFC9E30}"/>
                </a:ext>
              </a:extLst>
            </p:cNvPr>
            <p:cNvSpPr/>
            <p:nvPr/>
          </p:nvSpPr>
          <p:spPr>
            <a:xfrm rot="11423768">
              <a:off x="4563855" y="5098620"/>
              <a:ext cx="11570333" cy="6416017"/>
            </a:xfrm>
            <a:custGeom>
              <a:avLst/>
              <a:gdLst/>
              <a:ahLst/>
              <a:cxnLst/>
              <a:rect l="l" t="t" r="r" b="b"/>
              <a:pathLst>
                <a:path w="7831247" h="5396441">
                  <a:moveTo>
                    <a:pt x="7831246" y="0"/>
                  </a:moveTo>
                  <a:lnTo>
                    <a:pt x="0" y="0"/>
                  </a:lnTo>
                  <a:lnTo>
                    <a:pt x="0" y="5396440"/>
                  </a:lnTo>
                  <a:lnTo>
                    <a:pt x="7831246" y="5396440"/>
                  </a:lnTo>
                  <a:lnTo>
                    <a:pt x="7831246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A6E59DF-8F1E-2B59-4697-15DFBCA23B1B}"/>
                </a:ext>
              </a:extLst>
            </p:cNvPr>
            <p:cNvSpPr/>
            <p:nvPr/>
          </p:nvSpPr>
          <p:spPr>
            <a:xfrm rot="20116659">
              <a:off x="14734550" y="4079499"/>
              <a:ext cx="3263302" cy="2128001"/>
            </a:xfrm>
            <a:custGeom>
              <a:avLst/>
              <a:gdLst/>
              <a:ahLst/>
              <a:cxnLst/>
              <a:rect l="l" t="t" r="r" b="b"/>
              <a:pathLst>
                <a:path w="2626178" h="1427984">
                  <a:moveTo>
                    <a:pt x="0" y="0"/>
                  </a:moveTo>
                  <a:lnTo>
                    <a:pt x="2626179" y="0"/>
                  </a:lnTo>
                  <a:lnTo>
                    <a:pt x="2626179" y="1427984"/>
                  </a:lnTo>
                  <a:lnTo>
                    <a:pt x="0" y="1427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65386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B4882-F0F8-EFA8-A93B-79DD21A50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09B0B49E-3724-F034-9D3A-CBEA6A904A41}"/>
              </a:ext>
            </a:extLst>
          </p:cNvPr>
          <p:cNvGrpSpPr/>
          <p:nvPr/>
        </p:nvGrpSpPr>
        <p:grpSpPr>
          <a:xfrm>
            <a:off x="0" y="0"/>
            <a:ext cx="21488400" cy="10287000"/>
            <a:chOff x="-554477" y="0"/>
            <a:chExt cx="5045681" cy="68580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9FCA7057-6087-0E7F-721F-20A0C045542A}"/>
                </a:ext>
              </a:extLst>
            </p:cNvPr>
            <p:cNvSpPr/>
            <p:nvPr/>
          </p:nvSpPr>
          <p:spPr>
            <a:xfrm>
              <a:off x="-554477" y="0"/>
              <a:ext cx="4688732" cy="68580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97B5AFDA-52FF-FA80-3893-0561F560347D}"/>
                </a:ext>
              </a:extLst>
            </p:cNvPr>
            <p:cNvSpPr/>
            <p:nvPr/>
          </p:nvSpPr>
          <p:spPr>
            <a:xfrm>
              <a:off x="3652207" y="616226"/>
              <a:ext cx="838997" cy="86470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8F8FC95-1F93-D17F-A594-99FAD3D21AD0}"/>
              </a:ext>
            </a:extLst>
          </p:cNvPr>
          <p:cNvGrpSpPr/>
          <p:nvPr/>
        </p:nvGrpSpPr>
        <p:grpSpPr>
          <a:xfrm>
            <a:off x="-1257300" y="0"/>
            <a:ext cx="24002999" cy="10287000"/>
            <a:chOff x="-2177798" y="0"/>
            <a:chExt cx="5357673" cy="68580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2F9CB00C-CD48-9746-88CC-0C2E2FBAEC51}"/>
                </a:ext>
              </a:extLst>
            </p:cNvPr>
            <p:cNvSpPr/>
            <p:nvPr/>
          </p:nvSpPr>
          <p:spPr>
            <a:xfrm>
              <a:off x="-2177798" y="0"/>
              <a:ext cx="4688732" cy="6858000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89694E5F-96DD-45DD-8294-B90240DF1216}"/>
                </a:ext>
              </a:extLst>
            </p:cNvPr>
            <p:cNvSpPr/>
            <p:nvPr/>
          </p:nvSpPr>
          <p:spPr>
            <a:xfrm>
              <a:off x="2028885" y="1881808"/>
              <a:ext cx="1150990" cy="864704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E7D37997-799B-B0F5-21F8-9E4F4E942CF2}"/>
              </a:ext>
            </a:extLst>
          </p:cNvPr>
          <p:cNvSpPr txBox="1"/>
          <p:nvPr/>
        </p:nvSpPr>
        <p:spPr>
          <a:xfrm>
            <a:off x="2944300" y="258443"/>
            <a:ext cx="8409500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2.2 DATA DESCRIPTION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24F69F52-14EE-DCE6-38F0-BAD69DFC8521}"/>
              </a:ext>
            </a:extLst>
          </p:cNvPr>
          <p:cNvSpPr txBox="1"/>
          <p:nvPr/>
        </p:nvSpPr>
        <p:spPr>
          <a:xfrm>
            <a:off x="2944300" y="1572867"/>
            <a:ext cx="11666101" cy="354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to analyze the properties of the dataset, exploring the data in detail, uncovering its structure or formats. 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Description Report: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includes information related to the nature of features, describing them as categorical (nominal or ordinal), or quantitative (discrete or continuous).</a:t>
            </a:r>
          </a:p>
        </p:txBody>
      </p:sp>
      <p:pic>
        <p:nvPicPr>
          <p:cNvPr id="22" name="Immagine 21" descr="Immagine che contiene testo, line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904E736D-8117-A404-A8C5-4765C5E61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441" y="5811078"/>
            <a:ext cx="16013863" cy="3548664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A3D31E33-E44D-E228-36B7-3BFC95F01F24}"/>
              </a:ext>
            </a:extLst>
          </p:cNvPr>
          <p:cNvSpPr txBox="1"/>
          <p:nvPr/>
        </p:nvSpPr>
        <p:spPr>
          <a:xfrm>
            <a:off x="-15668313" y="1572867"/>
            <a:ext cx="14079636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2.3 DATA QUALITY VERIFICATION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D7C53191-6A3C-03FF-88FA-C9E866688DD1}"/>
              </a:ext>
            </a:extLst>
          </p:cNvPr>
          <p:cNvSpPr txBox="1"/>
          <p:nvPr/>
        </p:nvSpPr>
        <p:spPr>
          <a:xfrm>
            <a:off x="-14063009" y="2983498"/>
            <a:ext cx="11666101" cy="508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involves to evaluate the quality of the dataset to ensure its suitability for analysis.</a:t>
            </a:r>
          </a:p>
          <a:p>
            <a:pPr lvl="0">
              <a:lnSpc>
                <a:spcPts val="4000"/>
              </a:lnSpc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lnSpc>
                <a:spcPts val="4000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457200" lvl="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Quality Report 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including</a:t>
            </a:r>
          </a:p>
          <a:p>
            <a:pPr marL="914400" lvl="1" indent="-45720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Summary of Finding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such as accuracy, completeness, consistency, and up-to-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dateness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;</a:t>
            </a:r>
          </a:p>
          <a:p>
            <a:pPr marL="971550" lvl="1" indent="-51435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Identification of Data Quality Problems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such as missing values, inaccuracies, or inconsistencies;</a:t>
            </a:r>
          </a:p>
          <a:p>
            <a:pPr marL="971550" lvl="1" indent="-514350">
              <a:lnSpc>
                <a:spcPts val="4000"/>
              </a:lnSpc>
              <a:buFont typeface="Courier New" panose="02070309020205020404" pitchFamily="49" charset="0"/>
              <a:buChar char="o"/>
            </a:pPr>
            <a:r>
              <a:rPr lang="en-US" sz="2800" u="sng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Discussion of Potential Solutions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to address these issues.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5339E08-AEDF-DA6F-339A-EC1E28139CB5}"/>
              </a:ext>
            </a:extLst>
          </p:cNvPr>
          <p:cNvGrpSpPr/>
          <p:nvPr/>
        </p:nvGrpSpPr>
        <p:grpSpPr>
          <a:xfrm>
            <a:off x="392765" y="0"/>
            <a:ext cx="1187007" cy="10287000"/>
            <a:chOff x="-3801119" y="0"/>
            <a:chExt cx="5726695" cy="6858000"/>
          </a:xfrm>
          <a:solidFill>
            <a:srgbClr val="FFCC99"/>
          </a:solidFill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74623F0C-FCDC-1AE6-C1B1-71126674424D}"/>
                </a:ext>
              </a:extLst>
            </p:cNvPr>
            <p:cNvSpPr/>
            <p:nvPr/>
          </p:nvSpPr>
          <p:spPr>
            <a:xfrm>
              <a:off x="-3801119" y="0"/>
              <a:ext cx="4688732" cy="6858000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6B35E129-AFFC-A19B-5DC3-F183FBA07220}"/>
                </a:ext>
              </a:extLst>
            </p:cNvPr>
            <p:cNvSpPr/>
            <p:nvPr/>
          </p:nvSpPr>
          <p:spPr>
            <a:xfrm>
              <a:off x="405562" y="3429000"/>
              <a:ext cx="1520014" cy="864704"/>
            </a:xfrm>
            <a:prstGeom prst="roundRect">
              <a:avLst/>
            </a:prstGeom>
            <a:grpFill/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/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0F1D668-6440-0F8E-947A-38B0F90B15F3}"/>
              </a:ext>
            </a:extLst>
          </p:cNvPr>
          <p:cNvGrpSpPr/>
          <p:nvPr/>
        </p:nvGrpSpPr>
        <p:grpSpPr>
          <a:xfrm>
            <a:off x="-536814" y="0"/>
            <a:ext cx="1478219" cy="10287000"/>
            <a:chOff x="-1143000" y="0"/>
            <a:chExt cx="2240126" cy="1028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2361755E-4F97-414F-2F38-59714A66C901}"/>
                </a:ext>
              </a:extLst>
            </p:cNvPr>
            <p:cNvSpPr/>
            <p:nvPr/>
          </p:nvSpPr>
          <p:spPr>
            <a:xfrm>
              <a:off x="-1143000" y="0"/>
              <a:ext cx="1832612" cy="10287000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278814B9-9650-233C-B986-521CF62661B2}"/>
                </a:ext>
              </a:extLst>
            </p:cNvPr>
            <p:cNvSpPr/>
            <p:nvPr/>
          </p:nvSpPr>
          <p:spPr>
            <a:xfrm>
              <a:off x="216117" y="7658100"/>
              <a:ext cx="881009" cy="1297056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700" dirty="0"/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48AA5DD9-71F2-EFC3-8CE2-69E7AB206080}"/>
              </a:ext>
            </a:extLst>
          </p:cNvPr>
          <p:cNvGrpSpPr/>
          <p:nvPr/>
        </p:nvGrpSpPr>
        <p:grpSpPr>
          <a:xfrm>
            <a:off x="14533705" y="436800"/>
            <a:ext cx="3297110" cy="2279915"/>
            <a:chOff x="14533705" y="436800"/>
            <a:chExt cx="3297110" cy="2279915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5ADF24C5-09F0-FB9E-E1E8-AF970E700918}"/>
                </a:ext>
              </a:extLst>
            </p:cNvPr>
            <p:cNvSpPr/>
            <p:nvPr/>
          </p:nvSpPr>
          <p:spPr>
            <a:xfrm>
              <a:off x="16440605" y="1599816"/>
              <a:ext cx="1077202" cy="1116899"/>
            </a:xfrm>
            <a:custGeom>
              <a:avLst/>
              <a:gdLst/>
              <a:ahLst/>
              <a:cxnLst/>
              <a:rect l="l" t="t" r="r" b="b"/>
              <a:pathLst>
                <a:path w="4002578" h="4114800">
                  <a:moveTo>
                    <a:pt x="0" y="0"/>
                  </a:moveTo>
                  <a:lnTo>
                    <a:pt x="4002578" y="0"/>
                  </a:lnTo>
                  <a:lnTo>
                    <a:pt x="400257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F56F556D-FE5B-9FCC-0EC9-83D5C3668531}"/>
                </a:ext>
              </a:extLst>
            </p:cNvPr>
            <p:cNvSpPr/>
            <p:nvPr/>
          </p:nvSpPr>
          <p:spPr>
            <a:xfrm>
              <a:off x="14533705" y="947261"/>
              <a:ext cx="1801987" cy="1297057"/>
            </a:xfrm>
            <a:custGeom>
              <a:avLst/>
              <a:gdLst/>
              <a:ahLst/>
              <a:cxnLst/>
              <a:rect l="l" t="t" r="r" b="b"/>
              <a:pathLst>
                <a:path w="3474111" h="3487188">
                  <a:moveTo>
                    <a:pt x="0" y="0"/>
                  </a:moveTo>
                  <a:lnTo>
                    <a:pt x="3474110" y="0"/>
                  </a:lnTo>
                  <a:lnTo>
                    <a:pt x="3474110" y="3487188"/>
                  </a:lnTo>
                  <a:lnTo>
                    <a:pt x="0" y="3487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A6A7CEAF-876F-41F6-56B6-DD79C9A7AAE7}"/>
                </a:ext>
              </a:extLst>
            </p:cNvPr>
            <p:cNvSpPr/>
            <p:nvPr/>
          </p:nvSpPr>
          <p:spPr>
            <a:xfrm rot="513151">
              <a:off x="16230147" y="436800"/>
              <a:ext cx="1600668" cy="943241"/>
            </a:xfrm>
            <a:custGeom>
              <a:avLst/>
              <a:gdLst/>
              <a:ahLst/>
              <a:cxnLst/>
              <a:rect l="l" t="t" r="r" b="b"/>
              <a:pathLst>
                <a:path w="6176060" h="4114800">
                  <a:moveTo>
                    <a:pt x="0" y="0"/>
                  </a:moveTo>
                  <a:lnTo>
                    <a:pt x="6176060" y="0"/>
                  </a:lnTo>
                  <a:lnTo>
                    <a:pt x="617606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8027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2226</Words>
  <Application>Microsoft Office PowerPoint</Application>
  <PresentationFormat>Personalizzato</PresentationFormat>
  <Paragraphs>264</Paragraphs>
  <Slides>32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Calibri</vt:lpstr>
      <vt:lpstr>Cormorant Garamond Bold</vt:lpstr>
      <vt:lpstr>Aptos</vt:lpstr>
      <vt:lpstr>Courier New</vt:lpstr>
      <vt:lpstr>Quicksand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cp:lastModifiedBy>TOMA AURORA</cp:lastModifiedBy>
  <cp:revision>22</cp:revision>
  <dcterms:created xsi:type="dcterms:W3CDTF">2006-08-16T00:00:00Z</dcterms:created>
  <dcterms:modified xsi:type="dcterms:W3CDTF">2025-03-12T14:16:02Z</dcterms:modified>
  <dc:identifier>DAGe7Aksqeg</dc:identifier>
</cp:coreProperties>
</file>